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70" r:id="rId3"/>
    <p:sldId id="259" r:id="rId4"/>
    <p:sldId id="260" r:id="rId5"/>
    <p:sldId id="271" r:id="rId6"/>
    <p:sldId id="261" r:id="rId7"/>
    <p:sldId id="268" r:id="rId8"/>
    <p:sldId id="267" r:id="rId9"/>
    <p:sldId id="266" r:id="rId10"/>
    <p:sldId id="265" r:id="rId11"/>
    <p:sldId id="264" r:id="rId12"/>
    <p:sldId id="263" r:id="rId13"/>
    <p:sldId id="269" r:id="rId14"/>
    <p:sldId id="262"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F2FDF7"/>
    <a:srgbClr val="800040"/>
    <a:srgbClr val="FF0080"/>
    <a:srgbClr val="5D7E9D"/>
    <a:srgbClr val="191919"/>
    <a:srgbClr val="FFE95C"/>
    <a:srgbClr val="66FF66"/>
    <a:srgbClr val="F7F8F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1118" autoAdjust="0"/>
    <p:restoredTop sz="91734" autoAdjust="0"/>
  </p:normalViewPr>
  <p:slideViewPr>
    <p:cSldViewPr snapToObjects="1">
      <p:cViewPr>
        <p:scale>
          <a:sx n="66" d="100"/>
          <a:sy n="66" d="100"/>
        </p:scale>
        <p:origin x="-2004" y="-258"/>
      </p:cViewPr>
      <p:guideLst>
        <p:guide orient="horz" pos="4319"/>
        <p:guide orient="horz" pos="912"/>
        <p:guide/>
        <p:guide pos="54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352C9C3-AE56-4766-B14B-842D3EC992D0}"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9567836-3261-4398-B87F-ED594D46BCE2}"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5BBFAB-E8F0-43F4-9ED0-7E82FF2C7B4C}"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8DB4E3-4FA8-4215-94E8-759E7D8C02CB}" type="slidenum">
              <a:rPr lang="en-US"/>
              <a:pPr/>
              <a:t>12</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8DB4E3-4FA8-4215-94E8-759E7D8C02CB}" type="slidenum">
              <a:rPr lang="en-US"/>
              <a:pPr/>
              <a:t>13</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658020-E3DD-4B5C-8B11-8147B0645152}" type="slidenum">
              <a:rPr lang="en-US"/>
              <a:pPr/>
              <a:t>14</a:t>
            </a:fld>
            <a:endParaRPr lang="en-US"/>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816A76-CFFE-4EDE-AA50-508DB08CEE16}" type="slidenum">
              <a:rPr lang="en-US"/>
              <a:pPr/>
              <a:t>3</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2C8293-5F2F-4C43-A794-8EC07F0808C9}" type="slidenum">
              <a:rPr lang="en-US"/>
              <a:pPr/>
              <a:t>4</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8DB4E3-4FA8-4215-94E8-759E7D8C02CB}" type="slidenum">
              <a:rPr lang="en-US"/>
              <a:pPr/>
              <a:t>6</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8DB4E3-4FA8-4215-94E8-759E7D8C02CB}" type="slidenum">
              <a:rPr lang="en-US"/>
              <a:pPr/>
              <a:t>7</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8DB4E3-4FA8-4215-94E8-759E7D8C02CB}" type="slidenum">
              <a:rPr lang="en-US"/>
              <a:pPr/>
              <a:t>8</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8DB4E3-4FA8-4215-94E8-759E7D8C02CB}" type="slidenum">
              <a:rPr lang="en-US"/>
              <a:pPr/>
              <a:t>9</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8DB4E3-4FA8-4215-94E8-759E7D8C02CB}" type="slidenum">
              <a:rPr lang="en-US"/>
              <a:pPr/>
              <a:t>10</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8DB4E3-4FA8-4215-94E8-759E7D8C02CB}" type="slidenum">
              <a:rPr lang="en-US"/>
              <a:pPr/>
              <a:t>11</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98" name="Picture 26" descr="atoms3"/>
          <p:cNvPicPr>
            <a:picLocks noChangeAspect="1" noChangeArrowheads="1"/>
          </p:cNvPicPr>
          <p:nvPr userDrawn="1"/>
        </p:nvPicPr>
        <p:blipFill>
          <a:blip r:embed="rId2" cstate="print"/>
          <a:srcRect t="3125" b="3146"/>
          <a:stretch>
            <a:fillRect/>
          </a:stretch>
        </p:blipFill>
        <p:spPr bwMode="auto">
          <a:xfrm>
            <a:off x="0" y="0"/>
            <a:ext cx="9144000" cy="6856413"/>
          </a:xfrm>
          <a:prstGeom prst="rect">
            <a:avLst/>
          </a:prstGeom>
          <a:noFill/>
        </p:spPr>
      </p:pic>
      <p:sp>
        <p:nvSpPr>
          <p:cNvPr id="3074" name="Rectangle 2"/>
          <p:cNvSpPr>
            <a:spLocks noGrp="1" noChangeArrowheads="1"/>
          </p:cNvSpPr>
          <p:nvPr>
            <p:ph type="ctrTitle"/>
          </p:nvPr>
        </p:nvSpPr>
        <p:spPr>
          <a:xfrm>
            <a:off x="685800" y="1196975"/>
            <a:ext cx="7772400" cy="1470025"/>
          </a:xfrm>
        </p:spPr>
        <p:txBody>
          <a:bodyPr/>
          <a:lstStyle>
            <a:lvl1pPr>
              <a:defRPr b="1"/>
            </a:lvl1pPr>
          </a:lstStyle>
          <a:p>
            <a:r>
              <a:rPr lang="en-US"/>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r>
              <a:rPr lang="en-US"/>
              <a:t>Click to edit Master subtitle style</a:t>
            </a:r>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C0921AE4-6A9D-4C29-B30C-67DC121D1E7D}" type="slidenum">
              <a:rPr lang="en-US"/>
              <a:pPr/>
              <a:t>‹#›</a:t>
            </a:fld>
            <a:endParaRPr lang="en-US"/>
          </a:p>
        </p:txBody>
      </p:sp>
      <p:sp>
        <p:nvSpPr>
          <p:cNvPr id="3090" name="Text Box 18"/>
          <p:cNvSpPr txBox="1">
            <a:spLocks noChangeArrowheads="1"/>
          </p:cNvSpPr>
          <p:nvPr userDrawn="1"/>
        </p:nvSpPr>
        <p:spPr bwMode="auto">
          <a:xfrm rot="19237452">
            <a:off x="4622800" y="519113"/>
            <a:ext cx="184150" cy="366712"/>
          </a:xfrm>
          <a:prstGeom prst="rect">
            <a:avLst/>
          </a:prstGeom>
          <a:noFill/>
          <a:ln w="9525">
            <a:noFill/>
            <a:miter lim="800000"/>
            <a:headEnd/>
            <a:tailEnd/>
          </a:ln>
          <a:effectLst/>
        </p:spPr>
        <p:txBody>
          <a:bodyPr wrap="none">
            <a:spAutoFit/>
          </a:bodyPr>
          <a:lstStyle/>
          <a:p>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C5A0B06-29E6-426C-830E-5098BEBC193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fr-CA"/>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E5A85F1-0E02-4B1C-A509-CFB99F24FDD9}"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fr-CA"/>
          </a:p>
        </p:txBody>
      </p:sp>
      <p:sp>
        <p:nvSpPr>
          <p:cNvPr id="3" name="Chart Placeholder 2"/>
          <p:cNvSpPr>
            <a:spLocks noGrp="1"/>
          </p:cNvSpPr>
          <p:nvPr>
            <p:ph type="chart" idx="1"/>
          </p:nvPr>
        </p:nvSpPr>
        <p:spPr>
          <a:xfrm>
            <a:off x="457200" y="1600200"/>
            <a:ext cx="8229600" cy="3700463"/>
          </a:xfrm>
        </p:spPr>
        <p:txBody>
          <a:bodyPr/>
          <a:lstStyle/>
          <a:p>
            <a:endParaRPr lang="fr-CA"/>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8400829-AEF9-4038-97D6-6F241ECD1B7E}"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fr-CA"/>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CA757AA0-F4C5-4B1D-B25C-CA8510389ED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1E74DE6-BEBA-421E-B5F5-468EBC56400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E8AB9AB-14AF-4C24-8ABA-1F72F6A7257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A"/>
          </a:p>
        </p:txBody>
      </p:sp>
      <p:sp>
        <p:nvSpPr>
          <p:cNvPr id="3" name="Content Placeholder 2"/>
          <p:cNvSpPr>
            <a:spLocks noGrp="1"/>
          </p:cNvSpPr>
          <p:nvPr>
            <p:ph sz="half" idx="1"/>
          </p:nvPr>
        </p:nvSpPr>
        <p:spPr>
          <a:xfrm>
            <a:off x="457200" y="16002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Content Placeholder 3"/>
          <p:cNvSpPr>
            <a:spLocks noGrp="1"/>
          </p:cNvSpPr>
          <p:nvPr>
            <p:ph sz="half" idx="2"/>
          </p:nvPr>
        </p:nvSpPr>
        <p:spPr>
          <a:xfrm>
            <a:off x="4648200" y="16002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D8BDBE5-3A3E-4809-9389-C1CD2A14AF1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6F9C70F-CCDD-4017-BCAF-31EA8C9F679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A"/>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FD86F7C-A79B-4FA0-89F7-8CDDBB55FFAC}"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876AF36-A114-4DCE-8F07-CB564A804DB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ED78E94-06D1-4365-B018-047DD3BAD5C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D06DDC0-5A32-4FA8-B545-89CE67FF1AC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5" name="Rectangle 31"/>
          <p:cNvSpPr>
            <a:spLocks noChangeArrowheads="1"/>
          </p:cNvSpPr>
          <p:nvPr userDrawn="1"/>
        </p:nvSpPr>
        <p:spPr bwMode="auto">
          <a:xfrm>
            <a:off x="0" y="0"/>
            <a:ext cx="7315200" cy="6856413"/>
          </a:xfrm>
          <a:prstGeom prst="rect">
            <a:avLst/>
          </a:prstGeom>
          <a:solidFill>
            <a:srgbClr val="F7F8FC"/>
          </a:solidFill>
          <a:ln w="9525">
            <a:noFill/>
            <a:miter lim="800000"/>
            <a:headEnd/>
            <a:tailEnd/>
          </a:ln>
          <a:effectLst/>
        </p:spPr>
        <p:txBody>
          <a:bodyPr wrap="none" anchor="ctr"/>
          <a:lstStyle/>
          <a:p>
            <a:endParaRPr lang="fr-CA"/>
          </a:p>
        </p:txBody>
      </p:sp>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37004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5DBC57B-6FC1-493C-9B40-A1672876475F}" type="slidenum">
              <a:rPr lang="en-US"/>
              <a:pPr/>
              <a:t>‹#›</a:t>
            </a:fld>
            <a:endParaRPr lang="en-US"/>
          </a:p>
        </p:txBody>
      </p:sp>
      <p:pic>
        <p:nvPicPr>
          <p:cNvPr id="1054" name="Picture 30" descr="atoms3"/>
          <p:cNvPicPr>
            <a:picLocks noChangeAspect="1" noChangeArrowheads="1"/>
          </p:cNvPicPr>
          <p:nvPr userDrawn="1"/>
        </p:nvPicPr>
        <p:blipFill>
          <a:blip r:embed="rId15" cstate="print"/>
          <a:srcRect l="71666" t="3125" b="3146"/>
          <a:stretch>
            <a:fillRect/>
          </a:stretch>
        </p:blipFill>
        <p:spPr bwMode="auto">
          <a:xfrm>
            <a:off x="6553200" y="0"/>
            <a:ext cx="2590800" cy="6856413"/>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R7OKPaKr5QM&amp;feature=related" TargetMode="External"/><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hyperlink" Target="http://wps.prenhall.com/esm_hillpetrucci_genchem_4/16/4218/1079857.cw/content/index.html" TargetMode="External"/><Relationship Id="rId5" Type="http://schemas.openxmlformats.org/officeDocument/2006/relationships/hyperlink" Target="http://www.youtube.com/watch?v=lT3D71T9Co0&amp;NR=1" TargetMode="External"/><Relationship Id="rId4" Type="http://schemas.openxmlformats.org/officeDocument/2006/relationships/hyperlink" Target="http://www.youtube.com/watch?v=cM7vW2AIItM"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www.chm.davidson.edu/vce/" TargetMode="External"/><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8" Type="http://schemas.openxmlformats.org/officeDocument/2006/relationships/hyperlink" Target="http://winter.group.shef.ac.uk/orbitron/AOs/5d/index.html" TargetMode="External"/><Relationship Id="rId13" Type="http://schemas.openxmlformats.org/officeDocument/2006/relationships/hyperlink" Target="http://www.chm.davidson.edu/vce/" TargetMode="External"/><Relationship Id="rId3" Type="http://schemas.openxmlformats.org/officeDocument/2006/relationships/hyperlink" Target="http://www.edu.gov.on.ca/eng/curriculum/secondary/2009science11_12.pdf" TargetMode="External"/><Relationship Id="rId7" Type="http://schemas.openxmlformats.org/officeDocument/2006/relationships/hyperlink" Target="http://wps.prenhall.com/esm_hillpetrucci_genchem_4/16/4218/1079857.cw/content/index.html" TargetMode="External"/><Relationship Id="rId12" Type="http://schemas.openxmlformats.org/officeDocument/2006/relationships/hyperlink" Target="http://www.youtube.com/watch?v=lT3D71T9Co0&amp;NR=1"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www.800mainstreet.com/33/0003-008-00-elec-per.html" TargetMode="External"/><Relationship Id="rId11" Type="http://schemas.openxmlformats.org/officeDocument/2006/relationships/hyperlink" Target="http://www.youtube.com/watch?v=cM7vW2AIItM" TargetMode="External"/><Relationship Id="rId5" Type="http://schemas.openxmlformats.org/officeDocument/2006/relationships/hyperlink" Target="http://www.youtube.com/watch?v=R7OKPaKr5QM&amp;feature=related" TargetMode="External"/><Relationship Id="rId10" Type="http://schemas.openxmlformats.org/officeDocument/2006/relationships/hyperlink" Target="http://www.physics.ucla.edu/~ianb/history/" TargetMode="External"/><Relationship Id="rId4" Type="http://schemas.openxmlformats.org/officeDocument/2006/relationships/hyperlink" Target="http://www.practicalphysics.org/go/Guidance_92.html" TargetMode="External"/><Relationship Id="rId9" Type="http://schemas.openxmlformats.org/officeDocument/2006/relationships/hyperlink" Target="http://www.chemistryland.com/CHM130W/10-ModernAtom/Spectra/ModernAtom.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R7OKPaKr5QM&amp;feature=related"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http://winter.group.shef.ac.uk/orbitron/AOs/5d/index.html"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3.gif"/><Relationship Id="rId4" Type="http://schemas.openxmlformats.org/officeDocument/2006/relationships/hyperlink" Target="http://wps.prenhall.com/esm_hillpetrucci_genchem_4/16/4218/1079857.cw/content/index.html"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0" name="Rectangle 72"/>
          <p:cNvSpPr>
            <a:spLocks noChangeArrowheads="1"/>
          </p:cNvSpPr>
          <p:nvPr/>
        </p:nvSpPr>
        <p:spPr bwMode="auto">
          <a:xfrm>
            <a:off x="6005513" y="6194425"/>
            <a:ext cx="3062287" cy="466725"/>
          </a:xfrm>
          <a:prstGeom prst="rect">
            <a:avLst/>
          </a:prstGeom>
          <a:solidFill>
            <a:schemeClr val="accent1">
              <a:alpha val="41000"/>
            </a:schemeClr>
          </a:solidFill>
          <a:ln w="9525">
            <a:noFill/>
            <a:miter lim="800000"/>
            <a:headEnd/>
            <a:tailEnd/>
          </a:ln>
          <a:effectLst/>
        </p:spPr>
        <p:txBody>
          <a:bodyPr wrap="none" anchor="ctr"/>
          <a:lstStyle/>
          <a:p>
            <a:endParaRPr lang="fr-CA"/>
          </a:p>
        </p:txBody>
      </p:sp>
      <p:sp>
        <p:nvSpPr>
          <p:cNvPr id="2117" name="Rectangle 69"/>
          <p:cNvSpPr>
            <a:spLocks noChangeArrowheads="1"/>
          </p:cNvSpPr>
          <p:nvPr/>
        </p:nvSpPr>
        <p:spPr bwMode="auto">
          <a:xfrm>
            <a:off x="234950" y="961046"/>
            <a:ext cx="5937250" cy="906462"/>
          </a:xfrm>
          <a:prstGeom prst="rect">
            <a:avLst/>
          </a:prstGeom>
          <a:solidFill>
            <a:schemeClr val="accent1">
              <a:alpha val="41000"/>
            </a:schemeClr>
          </a:solidFill>
          <a:ln w="9525">
            <a:noFill/>
            <a:miter lim="800000"/>
            <a:headEnd/>
            <a:tailEnd/>
          </a:ln>
          <a:effectLst/>
        </p:spPr>
        <p:txBody>
          <a:bodyPr wrap="none" anchor="ctr"/>
          <a:lstStyle/>
          <a:p>
            <a:endParaRPr lang="fr-CA"/>
          </a:p>
        </p:txBody>
      </p:sp>
      <p:sp>
        <p:nvSpPr>
          <p:cNvPr id="2116" name="Rectangle 68"/>
          <p:cNvSpPr>
            <a:spLocks noChangeArrowheads="1"/>
          </p:cNvSpPr>
          <p:nvPr/>
        </p:nvSpPr>
        <p:spPr bwMode="auto">
          <a:xfrm>
            <a:off x="5370438" y="4478957"/>
            <a:ext cx="1997075" cy="304800"/>
          </a:xfrm>
          <a:prstGeom prst="rect">
            <a:avLst/>
          </a:prstGeom>
          <a:solidFill>
            <a:schemeClr val="accent1">
              <a:alpha val="41000"/>
            </a:schemeClr>
          </a:solidFill>
          <a:ln w="9525">
            <a:noFill/>
            <a:miter lim="800000"/>
            <a:headEnd/>
            <a:tailEnd/>
          </a:ln>
          <a:effectLst/>
        </p:spPr>
        <p:txBody>
          <a:bodyPr wrap="none" anchor="ctr"/>
          <a:lstStyle/>
          <a:p>
            <a:endParaRPr lang="fr-CA"/>
          </a:p>
        </p:txBody>
      </p:sp>
      <p:sp>
        <p:nvSpPr>
          <p:cNvPr id="2063" name="Text Box 15"/>
          <p:cNvSpPr txBox="1">
            <a:spLocks noChangeArrowheads="1"/>
          </p:cNvSpPr>
          <p:nvPr/>
        </p:nvSpPr>
        <p:spPr bwMode="auto">
          <a:xfrm>
            <a:off x="898525" y="1500796"/>
            <a:ext cx="184150" cy="366712"/>
          </a:xfrm>
          <a:prstGeom prst="rect">
            <a:avLst/>
          </a:prstGeom>
          <a:noFill/>
          <a:ln w="9525">
            <a:noFill/>
            <a:miter lim="800000"/>
            <a:headEnd/>
            <a:tailEnd/>
          </a:ln>
          <a:effectLst/>
        </p:spPr>
        <p:txBody>
          <a:bodyPr wrap="none">
            <a:spAutoFit/>
          </a:bodyPr>
          <a:lstStyle/>
          <a:p>
            <a:endParaRPr lang="en-GB"/>
          </a:p>
        </p:txBody>
      </p:sp>
      <p:sp>
        <p:nvSpPr>
          <p:cNvPr id="2103" name="Text Box 55"/>
          <p:cNvSpPr txBox="1">
            <a:spLocks noChangeArrowheads="1"/>
          </p:cNvSpPr>
          <p:nvPr/>
        </p:nvSpPr>
        <p:spPr bwMode="auto">
          <a:xfrm>
            <a:off x="8610600" y="6259513"/>
            <a:ext cx="409575" cy="336550"/>
          </a:xfrm>
          <a:prstGeom prst="rect">
            <a:avLst/>
          </a:prstGeom>
          <a:noFill/>
          <a:ln w="9525">
            <a:noFill/>
            <a:miter lim="800000"/>
            <a:headEnd/>
            <a:tailEnd/>
          </a:ln>
          <a:effectLst/>
        </p:spPr>
        <p:txBody>
          <a:bodyPr wrap="none">
            <a:spAutoFit/>
          </a:bodyPr>
          <a:lstStyle/>
          <a:p>
            <a:r>
              <a:rPr lang="en-US" sz="1600" b="1">
                <a:solidFill>
                  <a:schemeClr val="bg1"/>
                </a:solidFill>
              </a:rPr>
              <a:t>01</a:t>
            </a:r>
            <a:endParaRPr lang="en-US"/>
          </a:p>
        </p:txBody>
      </p:sp>
      <p:sp>
        <p:nvSpPr>
          <p:cNvPr id="2108" name="Text Box 60"/>
          <p:cNvSpPr txBox="1">
            <a:spLocks noChangeArrowheads="1"/>
          </p:cNvSpPr>
          <p:nvPr/>
        </p:nvSpPr>
        <p:spPr bwMode="auto">
          <a:xfrm>
            <a:off x="234950" y="961046"/>
            <a:ext cx="5178288" cy="769441"/>
          </a:xfrm>
          <a:prstGeom prst="rect">
            <a:avLst/>
          </a:prstGeom>
          <a:noFill/>
          <a:ln w="9525">
            <a:noFill/>
            <a:miter lim="800000"/>
            <a:headEnd/>
            <a:tailEnd/>
          </a:ln>
          <a:effectLst/>
        </p:spPr>
        <p:txBody>
          <a:bodyPr wrap="square">
            <a:spAutoFit/>
          </a:bodyPr>
          <a:lstStyle/>
          <a:p>
            <a:r>
              <a:rPr lang="en-CA" sz="4400" dirty="0" smtClean="0">
                <a:solidFill>
                  <a:schemeClr val="bg1"/>
                </a:solidFill>
                <a:latin typeface="Arial Black" pitchFamily="34" charset="0"/>
              </a:rPr>
              <a:t>Atomic </a:t>
            </a:r>
            <a:r>
              <a:rPr lang="en-CA" sz="4400" dirty="0" err="1" smtClean="0">
                <a:solidFill>
                  <a:schemeClr val="bg1"/>
                </a:solidFill>
                <a:latin typeface="Arial Black" pitchFamily="34" charset="0"/>
              </a:rPr>
              <a:t>Orbitals</a:t>
            </a:r>
            <a:endParaRPr lang="en-CA" sz="15000" b="1" dirty="0">
              <a:solidFill>
                <a:schemeClr val="accent1"/>
              </a:solidFill>
              <a:latin typeface="Arial Black" pitchFamily="34" charset="0"/>
            </a:endParaRPr>
          </a:p>
        </p:txBody>
      </p:sp>
      <p:sp>
        <p:nvSpPr>
          <p:cNvPr id="2106" name="Text Box 58"/>
          <p:cNvSpPr txBox="1">
            <a:spLocks noChangeArrowheads="1"/>
          </p:cNvSpPr>
          <p:nvPr/>
        </p:nvSpPr>
        <p:spPr bwMode="auto">
          <a:xfrm>
            <a:off x="898525" y="3014663"/>
            <a:ext cx="184150" cy="366712"/>
          </a:xfrm>
          <a:prstGeom prst="rect">
            <a:avLst/>
          </a:prstGeom>
          <a:noFill/>
          <a:ln w="9525">
            <a:noFill/>
            <a:miter lim="800000"/>
            <a:headEnd/>
            <a:tailEnd/>
          </a:ln>
          <a:effectLst/>
        </p:spPr>
        <p:txBody>
          <a:bodyPr wrap="none">
            <a:spAutoFit/>
          </a:bodyPr>
          <a:lstStyle/>
          <a:p>
            <a:endParaRPr lang="en-GB"/>
          </a:p>
        </p:txBody>
      </p:sp>
      <p:sp>
        <p:nvSpPr>
          <p:cNvPr id="2114" name="Text Box 66"/>
          <p:cNvSpPr txBox="1">
            <a:spLocks noChangeArrowheads="1"/>
          </p:cNvSpPr>
          <p:nvPr/>
        </p:nvSpPr>
        <p:spPr bwMode="auto">
          <a:xfrm>
            <a:off x="5364088" y="4509120"/>
            <a:ext cx="2003425" cy="244475"/>
          </a:xfrm>
          <a:prstGeom prst="rect">
            <a:avLst/>
          </a:prstGeom>
          <a:noFill/>
          <a:ln w="9525">
            <a:noFill/>
            <a:miter lim="800000"/>
            <a:headEnd/>
            <a:tailEnd/>
          </a:ln>
          <a:effectLst/>
        </p:spPr>
        <p:txBody>
          <a:bodyPr wrap="square">
            <a:spAutoFit/>
          </a:bodyPr>
          <a:lstStyle/>
          <a:p>
            <a:pPr>
              <a:spcBef>
                <a:spcPct val="50000"/>
              </a:spcBef>
            </a:pPr>
            <a:r>
              <a:rPr lang="en-US" sz="1000" b="1" dirty="0">
                <a:solidFill>
                  <a:schemeClr val="bg1"/>
                </a:solidFill>
              </a:rPr>
              <a:t>project date</a:t>
            </a:r>
            <a:r>
              <a:rPr lang="en-US" sz="1000" b="1" dirty="0">
                <a:solidFill>
                  <a:schemeClr val="folHlink"/>
                </a:solidFill>
              </a:rPr>
              <a:t> </a:t>
            </a:r>
            <a:r>
              <a:rPr lang="en-US" sz="1000" dirty="0" smtClean="0"/>
              <a:t>14/07/2011</a:t>
            </a:r>
            <a:endParaRPr lang="en-US" sz="2400" dirty="0"/>
          </a:p>
        </p:txBody>
      </p:sp>
      <p:sp>
        <p:nvSpPr>
          <p:cNvPr id="2119" name="Rectangle 71"/>
          <p:cNvSpPr>
            <a:spLocks noChangeArrowheads="1"/>
          </p:cNvSpPr>
          <p:nvPr/>
        </p:nvSpPr>
        <p:spPr bwMode="auto">
          <a:xfrm>
            <a:off x="4643500" y="3609020"/>
            <a:ext cx="4500500" cy="593775"/>
          </a:xfrm>
          <a:prstGeom prst="rect">
            <a:avLst/>
          </a:prstGeom>
          <a:solidFill>
            <a:schemeClr val="hlink">
              <a:alpha val="41000"/>
            </a:schemeClr>
          </a:solidFill>
          <a:ln w="9525">
            <a:noFill/>
            <a:miter lim="800000"/>
            <a:headEnd/>
            <a:tailEnd/>
          </a:ln>
          <a:effectLst/>
        </p:spPr>
        <p:txBody>
          <a:bodyPr wrap="none" anchor="ctr"/>
          <a:lstStyle/>
          <a:p>
            <a:r>
              <a:rPr lang="en-CA" dirty="0" smtClean="0"/>
              <a:t>Presented by: </a:t>
            </a:r>
          </a:p>
          <a:p>
            <a:r>
              <a:rPr lang="en-CA" dirty="0" smtClean="0"/>
              <a:t>François </a:t>
            </a:r>
            <a:r>
              <a:rPr lang="en-CA" dirty="0" err="1" smtClean="0"/>
              <a:t>Bourré</a:t>
            </a:r>
            <a:r>
              <a:rPr lang="en-CA" dirty="0" smtClean="0"/>
              <a:t> and </a:t>
            </a:r>
            <a:r>
              <a:rPr lang="en-CA" dirty="0" err="1" smtClean="0"/>
              <a:t>Madgelyn</a:t>
            </a:r>
            <a:r>
              <a:rPr lang="en-CA" dirty="0" smtClean="0"/>
              <a:t> Thompson</a:t>
            </a:r>
            <a:endParaRPr lang="en-CA" dirty="0"/>
          </a:p>
        </p:txBody>
      </p:sp>
      <p:sp>
        <p:nvSpPr>
          <p:cNvPr id="2121" name="Rectangle 73"/>
          <p:cNvSpPr>
            <a:spLocks noChangeArrowheads="1"/>
          </p:cNvSpPr>
          <p:nvPr/>
        </p:nvSpPr>
        <p:spPr bwMode="auto">
          <a:xfrm>
            <a:off x="0" y="6596063"/>
            <a:ext cx="3605212" cy="275431"/>
          </a:xfrm>
          <a:prstGeom prst="rect">
            <a:avLst/>
          </a:prstGeom>
          <a:solidFill>
            <a:srgbClr val="66FF66">
              <a:alpha val="41000"/>
            </a:srgbClr>
          </a:solidFill>
          <a:ln w="9525">
            <a:noFill/>
            <a:miter lim="800000"/>
            <a:headEnd/>
            <a:tailEnd/>
          </a:ln>
          <a:effectLst/>
        </p:spPr>
        <p:txBody>
          <a:bodyPr wrap="none" anchor="ctr"/>
          <a:lstStyle/>
          <a:p>
            <a:r>
              <a:rPr lang="fr-CA" sz="600" dirty="0" smtClean="0"/>
              <a:t>Template design source:</a:t>
            </a:r>
          </a:p>
          <a:p>
            <a:r>
              <a:rPr lang="fr-CA" sz="600" dirty="0" smtClean="0"/>
              <a:t>http://www.presentationmagazine.com/nuclear-physics-science-template-427.htm</a:t>
            </a:r>
            <a:endParaRPr lang="fr-CA" sz="6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41" name="Rectangle 53"/>
          <p:cNvSpPr>
            <a:spLocks noChangeArrowheads="1"/>
          </p:cNvSpPr>
          <p:nvPr/>
        </p:nvSpPr>
        <p:spPr bwMode="auto">
          <a:xfrm>
            <a:off x="6005513" y="6194425"/>
            <a:ext cx="3062287" cy="466725"/>
          </a:xfrm>
          <a:prstGeom prst="rect">
            <a:avLst/>
          </a:prstGeom>
          <a:solidFill>
            <a:schemeClr val="accent1">
              <a:alpha val="41000"/>
            </a:schemeClr>
          </a:solidFill>
          <a:ln w="9525">
            <a:noFill/>
            <a:miter lim="800000"/>
            <a:headEnd/>
            <a:tailEnd/>
          </a:ln>
          <a:effectLst/>
        </p:spPr>
        <p:txBody>
          <a:bodyPr wrap="none" anchor="ctr"/>
          <a:lstStyle/>
          <a:p>
            <a:endParaRPr lang="fr-CA"/>
          </a:p>
        </p:txBody>
      </p:sp>
      <p:sp>
        <p:nvSpPr>
          <p:cNvPr id="12338" name="Text Box 50"/>
          <p:cNvSpPr txBox="1">
            <a:spLocks noChangeArrowheads="1"/>
          </p:cNvSpPr>
          <p:nvPr/>
        </p:nvSpPr>
        <p:spPr bwMode="auto">
          <a:xfrm>
            <a:off x="8610600" y="6259513"/>
            <a:ext cx="412292" cy="338554"/>
          </a:xfrm>
          <a:prstGeom prst="rect">
            <a:avLst/>
          </a:prstGeom>
          <a:noFill/>
          <a:ln w="9525">
            <a:noFill/>
            <a:miter lim="800000"/>
            <a:headEnd/>
            <a:tailEnd/>
          </a:ln>
          <a:effectLst/>
        </p:spPr>
        <p:txBody>
          <a:bodyPr wrap="none">
            <a:spAutoFit/>
          </a:bodyPr>
          <a:lstStyle/>
          <a:p>
            <a:r>
              <a:rPr lang="en-US" sz="1600" b="1" dirty="0" smtClean="0">
                <a:solidFill>
                  <a:schemeClr val="bg1"/>
                </a:solidFill>
              </a:rPr>
              <a:t>08</a:t>
            </a:r>
            <a:endParaRPr lang="en-US" dirty="0"/>
          </a:p>
        </p:txBody>
      </p:sp>
      <p:sp>
        <p:nvSpPr>
          <p:cNvPr id="12343" name="Rectangle 55"/>
          <p:cNvSpPr>
            <a:spLocks noChangeArrowheads="1"/>
          </p:cNvSpPr>
          <p:nvPr/>
        </p:nvSpPr>
        <p:spPr bwMode="auto">
          <a:xfrm>
            <a:off x="0" y="0"/>
            <a:ext cx="8064388" cy="841375"/>
          </a:xfrm>
          <a:prstGeom prst="rect">
            <a:avLst/>
          </a:prstGeom>
          <a:solidFill>
            <a:schemeClr val="accent2">
              <a:lumMod val="50000"/>
              <a:alpha val="41000"/>
            </a:schemeClr>
          </a:solidFill>
          <a:ln w="9525">
            <a:noFill/>
            <a:miter lim="800000"/>
            <a:headEnd/>
            <a:tailEnd/>
          </a:ln>
          <a:effectLst/>
        </p:spPr>
        <p:txBody>
          <a:bodyPr wrap="none" anchor="ctr"/>
          <a:lstStyle/>
          <a:p>
            <a:endParaRPr lang="fr-CA"/>
          </a:p>
        </p:txBody>
      </p:sp>
      <p:sp>
        <p:nvSpPr>
          <p:cNvPr id="12344" name="Rectangle 56"/>
          <p:cNvSpPr>
            <a:spLocks noChangeArrowheads="1"/>
          </p:cNvSpPr>
          <p:nvPr/>
        </p:nvSpPr>
        <p:spPr bwMode="auto">
          <a:xfrm>
            <a:off x="304800" y="185738"/>
            <a:ext cx="7975612" cy="584775"/>
          </a:xfrm>
          <a:prstGeom prst="rect">
            <a:avLst/>
          </a:prstGeom>
          <a:noFill/>
          <a:ln w="9525">
            <a:noFill/>
            <a:miter lim="800000"/>
            <a:headEnd/>
            <a:tailEnd/>
          </a:ln>
          <a:effectLst/>
        </p:spPr>
        <p:txBody>
          <a:bodyPr wrap="square">
            <a:spAutoFit/>
          </a:bodyPr>
          <a:lstStyle/>
          <a:p>
            <a:r>
              <a:rPr lang="en-US" sz="3200" b="1" dirty="0" smtClean="0">
                <a:solidFill>
                  <a:schemeClr val="tx2"/>
                </a:solidFill>
              </a:rPr>
              <a:t>Concept Evaluation – (refer to slide 3) </a:t>
            </a:r>
            <a:endParaRPr lang="en-US" sz="7200" b="1" dirty="0">
              <a:solidFill>
                <a:schemeClr val="tx2"/>
              </a:solidFill>
            </a:endParaRPr>
          </a:p>
        </p:txBody>
      </p:sp>
      <p:graphicFrame>
        <p:nvGraphicFramePr>
          <p:cNvPr id="8" name="Table 7"/>
          <p:cNvGraphicFramePr>
            <a:graphicFrameLocks noGrp="1"/>
          </p:cNvGraphicFramePr>
          <p:nvPr/>
        </p:nvGraphicFramePr>
        <p:xfrm>
          <a:off x="143508" y="980728"/>
          <a:ext cx="8718092" cy="4778559"/>
        </p:xfrm>
        <a:graphic>
          <a:graphicData uri="http://schemas.openxmlformats.org/drawingml/2006/table">
            <a:tbl>
              <a:tblPr firstRow="1" bandRow="1">
                <a:tableStyleId>{8A107856-5554-42FB-B03E-39F5DBC370BA}</a:tableStyleId>
              </a:tblPr>
              <a:tblGrid>
                <a:gridCol w="1350876"/>
                <a:gridCol w="7367216"/>
              </a:tblGrid>
              <a:tr h="881653">
                <a:tc>
                  <a:txBody>
                    <a:bodyPr/>
                    <a:lstStyle/>
                    <a:p>
                      <a:r>
                        <a:rPr lang="en-CA" sz="1600" b="0" noProof="0" dirty="0" smtClean="0"/>
                        <a:t>Lesson 1</a:t>
                      </a:r>
                      <a:endParaRPr lang="en-CA" sz="1600" b="0" noProof="0" dirty="0"/>
                    </a:p>
                  </a:txBody>
                  <a:tcPr/>
                </a:tc>
                <a:tc>
                  <a:txBody>
                    <a:bodyPr/>
                    <a:lstStyle/>
                    <a:p>
                      <a:r>
                        <a:rPr lang="en-CA" sz="1600" b="0" noProof="0" dirty="0" smtClean="0"/>
                        <a:t>In lesson 1, we will be</a:t>
                      </a:r>
                      <a:r>
                        <a:rPr lang="en-CA" sz="1600" b="0" baseline="0" noProof="0" dirty="0" smtClean="0"/>
                        <a:t> performing diagnostics to assess if students have firmly grasped Bohr’s work on the hydrogen atom.</a:t>
                      </a:r>
                      <a:endParaRPr lang="en-CA" sz="1600" b="0" noProof="0" dirty="0"/>
                    </a:p>
                  </a:txBody>
                  <a:tcPr/>
                </a:tc>
              </a:tr>
              <a:tr h="881653">
                <a:tc>
                  <a:txBody>
                    <a:bodyPr/>
                    <a:lstStyle/>
                    <a:p>
                      <a:r>
                        <a:rPr lang="en-CA" sz="1600" noProof="0" smtClean="0"/>
                        <a:t>Lesson 2</a:t>
                      </a:r>
                      <a:endParaRPr lang="en-CA" sz="1600" noProof="0"/>
                    </a:p>
                  </a:txBody>
                  <a:tcPr/>
                </a:tc>
                <a:tc>
                  <a:txBody>
                    <a:bodyPr/>
                    <a:lstStyle/>
                    <a:p>
                      <a:r>
                        <a:rPr lang="en-CA" sz="1600" noProof="0" dirty="0" smtClean="0"/>
                        <a:t>As mentioned on slide 4, students will work in small</a:t>
                      </a:r>
                      <a:r>
                        <a:rPr lang="en-CA" sz="1600" baseline="0" noProof="0" dirty="0" smtClean="0"/>
                        <a:t> groups to identify the quantum states of the first two rows on the periodic table.  This work will be assessed on a diagnostic basis.</a:t>
                      </a:r>
                      <a:endParaRPr lang="en-CA" sz="1600" noProof="0" dirty="0"/>
                    </a:p>
                  </a:txBody>
                  <a:tcPr/>
                </a:tc>
              </a:tr>
              <a:tr h="881653">
                <a:tc>
                  <a:txBody>
                    <a:bodyPr/>
                    <a:lstStyle/>
                    <a:p>
                      <a:r>
                        <a:rPr lang="en-CA" sz="1600" noProof="0" smtClean="0"/>
                        <a:t>Lesson 3</a:t>
                      </a:r>
                      <a:endParaRPr lang="en-CA" sz="1600" noProof="0"/>
                    </a:p>
                  </a:txBody>
                  <a:tcPr/>
                </a:tc>
                <a:tc>
                  <a:txBody>
                    <a:bodyPr/>
                    <a:lstStyle/>
                    <a:p>
                      <a:r>
                        <a:rPr lang="en-CA" sz="1600" noProof="0" dirty="0" smtClean="0"/>
                        <a:t>During the demonstration, students will be asked a series of questions pertaining to Bohr’s work and emission spectrums.  The</a:t>
                      </a:r>
                      <a:r>
                        <a:rPr lang="en-CA" sz="1600" baseline="0" noProof="0" dirty="0" smtClean="0"/>
                        <a:t> class will be divided into 4 groups and asked to identify an unknown metal salt based on its light band emissions using the spectrometer.</a:t>
                      </a:r>
                      <a:endParaRPr lang="en-CA" sz="1600" noProof="0" dirty="0"/>
                    </a:p>
                  </a:txBody>
                  <a:tcPr/>
                </a:tc>
              </a:tr>
              <a:tr h="881653">
                <a:tc>
                  <a:txBody>
                    <a:bodyPr/>
                    <a:lstStyle/>
                    <a:p>
                      <a:r>
                        <a:rPr lang="en-CA" sz="1600" noProof="0" smtClean="0"/>
                        <a:t>Lesson 4</a:t>
                      </a:r>
                      <a:endParaRPr lang="en-CA" sz="1600" noProof="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600" noProof="0" dirty="0" smtClean="0"/>
                        <a:t>Students will be asked to take the online quiz.</a:t>
                      </a:r>
                      <a:r>
                        <a:rPr lang="en-CA" sz="1600" baseline="0" noProof="0" dirty="0" smtClean="0"/>
                        <a:t>  Teams of two will hand in the result of the quiz via e-mail, with score displayed.  This will count as a formative assessment.</a:t>
                      </a:r>
                      <a:endParaRPr lang="en-CA" sz="1600" noProof="0" dirty="0" smtClean="0"/>
                    </a:p>
                    <a:p>
                      <a:endParaRPr lang="en-CA" sz="1600" noProof="0" dirty="0"/>
                    </a:p>
                  </a:txBody>
                  <a:tcPr/>
                </a:tc>
              </a:tr>
              <a:tr h="881653">
                <a:tc>
                  <a:txBody>
                    <a:bodyPr/>
                    <a:lstStyle/>
                    <a:p>
                      <a:r>
                        <a:rPr lang="en-CA" sz="1600" noProof="0" smtClean="0"/>
                        <a:t>Lesson 5</a:t>
                      </a:r>
                      <a:endParaRPr lang="en-CA" sz="1600" noProof="0"/>
                    </a:p>
                  </a:txBody>
                  <a:tcPr/>
                </a:tc>
                <a:tc>
                  <a:txBody>
                    <a:bodyPr/>
                    <a:lstStyle/>
                    <a:p>
                      <a:r>
                        <a:rPr lang="en-CA" sz="1600" baseline="0" noProof="0" smtClean="0"/>
                        <a:t>There </a:t>
                      </a:r>
                      <a:r>
                        <a:rPr lang="en-CA" sz="1600" baseline="0" noProof="0" dirty="0" smtClean="0"/>
                        <a:t>will be a one hour pen and paper formative assessment.  Since atomic orbitals are a part of a larger set of concepts, the formatives will prepare students for a final summative assessment which will come later in the unit.</a:t>
                      </a:r>
                      <a:endParaRPr lang="en-CA" sz="1600" noProof="0"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41" name="Rectangle 53"/>
          <p:cNvSpPr>
            <a:spLocks noChangeArrowheads="1"/>
          </p:cNvSpPr>
          <p:nvPr/>
        </p:nvSpPr>
        <p:spPr bwMode="auto">
          <a:xfrm>
            <a:off x="6005513" y="6194425"/>
            <a:ext cx="3062287" cy="466725"/>
          </a:xfrm>
          <a:prstGeom prst="rect">
            <a:avLst/>
          </a:prstGeom>
          <a:solidFill>
            <a:schemeClr val="accent1">
              <a:alpha val="41000"/>
            </a:schemeClr>
          </a:solidFill>
          <a:ln w="9525">
            <a:noFill/>
            <a:miter lim="800000"/>
            <a:headEnd/>
            <a:tailEnd/>
          </a:ln>
          <a:effectLst/>
        </p:spPr>
        <p:txBody>
          <a:bodyPr wrap="none" anchor="ctr"/>
          <a:lstStyle/>
          <a:p>
            <a:endParaRPr lang="fr-CA"/>
          </a:p>
        </p:txBody>
      </p:sp>
      <p:sp>
        <p:nvSpPr>
          <p:cNvPr id="12338" name="Text Box 50"/>
          <p:cNvSpPr txBox="1">
            <a:spLocks noChangeArrowheads="1"/>
          </p:cNvSpPr>
          <p:nvPr/>
        </p:nvSpPr>
        <p:spPr bwMode="auto">
          <a:xfrm>
            <a:off x="8610600" y="6259513"/>
            <a:ext cx="412292" cy="338554"/>
          </a:xfrm>
          <a:prstGeom prst="rect">
            <a:avLst/>
          </a:prstGeom>
          <a:noFill/>
          <a:ln w="9525">
            <a:noFill/>
            <a:miter lim="800000"/>
            <a:headEnd/>
            <a:tailEnd/>
          </a:ln>
          <a:effectLst/>
        </p:spPr>
        <p:txBody>
          <a:bodyPr wrap="none">
            <a:spAutoFit/>
          </a:bodyPr>
          <a:lstStyle/>
          <a:p>
            <a:r>
              <a:rPr lang="en-US" sz="1600" b="1" dirty="0" smtClean="0">
                <a:solidFill>
                  <a:schemeClr val="bg1"/>
                </a:solidFill>
              </a:rPr>
              <a:t>09</a:t>
            </a:r>
            <a:endParaRPr lang="en-US" dirty="0"/>
          </a:p>
        </p:txBody>
      </p:sp>
      <p:sp>
        <p:nvSpPr>
          <p:cNvPr id="12343" name="Rectangle 55"/>
          <p:cNvSpPr>
            <a:spLocks noChangeArrowheads="1"/>
          </p:cNvSpPr>
          <p:nvPr/>
        </p:nvSpPr>
        <p:spPr bwMode="auto">
          <a:xfrm>
            <a:off x="0" y="454025"/>
            <a:ext cx="7128284" cy="841375"/>
          </a:xfrm>
          <a:prstGeom prst="rect">
            <a:avLst/>
          </a:prstGeom>
          <a:solidFill>
            <a:schemeClr val="accent2">
              <a:lumMod val="50000"/>
              <a:alpha val="41000"/>
            </a:schemeClr>
          </a:solidFill>
          <a:ln w="9525">
            <a:noFill/>
            <a:miter lim="800000"/>
            <a:headEnd/>
            <a:tailEnd/>
          </a:ln>
          <a:effectLst/>
        </p:spPr>
        <p:txBody>
          <a:bodyPr wrap="none" anchor="ctr"/>
          <a:lstStyle/>
          <a:p>
            <a:endParaRPr lang="fr-CA"/>
          </a:p>
        </p:txBody>
      </p:sp>
      <p:sp>
        <p:nvSpPr>
          <p:cNvPr id="12344" name="Rectangle 56"/>
          <p:cNvSpPr>
            <a:spLocks noChangeArrowheads="1"/>
          </p:cNvSpPr>
          <p:nvPr/>
        </p:nvSpPr>
        <p:spPr bwMode="auto">
          <a:xfrm>
            <a:off x="215516" y="639763"/>
            <a:ext cx="6967500" cy="584775"/>
          </a:xfrm>
          <a:prstGeom prst="rect">
            <a:avLst/>
          </a:prstGeom>
          <a:noFill/>
          <a:ln w="9525">
            <a:noFill/>
            <a:miter lim="800000"/>
            <a:headEnd/>
            <a:tailEnd/>
          </a:ln>
          <a:effectLst/>
        </p:spPr>
        <p:txBody>
          <a:bodyPr wrap="square">
            <a:spAutoFit/>
          </a:bodyPr>
          <a:lstStyle/>
          <a:p>
            <a:r>
              <a:rPr lang="en-US" sz="3200" b="1" dirty="0" smtClean="0">
                <a:solidFill>
                  <a:schemeClr val="tx2"/>
                </a:solidFill>
              </a:rPr>
              <a:t>Practical and Societal Implications</a:t>
            </a:r>
            <a:endParaRPr lang="en-US" sz="7200" b="1" dirty="0">
              <a:solidFill>
                <a:schemeClr val="tx2"/>
              </a:solidFill>
            </a:endParaRPr>
          </a:p>
        </p:txBody>
      </p:sp>
      <p:sp>
        <p:nvSpPr>
          <p:cNvPr id="9" name="Rectangle 41"/>
          <p:cNvSpPr>
            <a:spLocks noChangeArrowheads="1"/>
          </p:cNvSpPr>
          <p:nvPr/>
        </p:nvSpPr>
        <p:spPr bwMode="auto">
          <a:xfrm>
            <a:off x="179512" y="1520788"/>
            <a:ext cx="8888288" cy="4320480"/>
          </a:xfrm>
          <a:prstGeom prst="rect">
            <a:avLst/>
          </a:prstGeom>
          <a:solidFill>
            <a:srgbClr val="5D7E9D">
              <a:alpha val="41000"/>
            </a:srgbClr>
          </a:solidFill>
          <a:ln w="9525">
            <a:noFill/>
            <a:miter lim="800000"/>
            <a:headEnd/>
            <a:tailEnd/>
          </a:ln>
          <a:effectLst/>
        </p:spPr>
        <p:txBody>
          <a:bodyPr wrap="none" anchor="ctr"/>
          <a:lstStyle/>
          <a:p>
            <a:endParaRPr lang="en-CA" dirty="0" smtClean="0"/>
          </a:p>
          <a:p>
            <a:r>
              <a:rPr lang="en-CA" sz="1600" dirty="0" smtClean="0"/>
              <a:t>The study of atomic orbitals and the development of the quantum model has had far-reaching</a:t>
            </a:r>
          </a:p>
          <a:p>
            <a:r>
              <a:rPr lang="en-CA" sz="1600" dirty="0" smtClean="0"/>
              <a:t>societal and practical implications.  Not surprisingly, most people are not aware of its importance</a:t>
            </a:r>
          </a:p>
          <a:p>
            <a:r>
              <a:rPr lang="en-CA" sz="1600" dirty="0" smtClean="0"/>
              <a:t>and hence they associate atomic orbitals with non-practical theoretical constructs.</a:t>
            </a:r>
          </a:p>
          <a:p>
            <a:endParaRPr lang="en-CA" sz="1600" dirty="0"/>
          </a:p>
          <a:p>
            <a:r>
              <a:rPr lang="en-CA" sz="1600" dirty="0" smtClean="0"/>
              <a:t>Practical applications that have arisen from the study of atomic orbitals and quantum mechanics</a:t>
            </a:r>
          </a:p>
          <a:p>
            <a:r>
              <a:rPr lang="en-CA" sz="1600" dirty="0" smtClean="0"/>
              <a:t>are: (ref: </a:t>
            </a:r>
            <a:r>
              <a:rPr lang="en-CA" sz="800" dirty="0" smtClean="0"/>
              <a:t>8</a:t>
            </a:r>
            <a:r>
              <a:rPr lang="en-CA" sz="1600" dirty="0" smtClean="0"/>
              <a:t>)</a:t>
            </a:r>
          </a:p>
          <a:p>
            <a:pPr marL="342900" indent="-342900">
              <a:buAutoNum type="arabicPeriod"/>
            </a:pPr>
            <a:r>
              <a:rPr lang="en-CA" sz="1600" dirty="0" smtClean="0"/>
              <a:t>The laser</a:t>
            </a:r>
          </a:p>
          <a:p>
            <a:pPr marL="342900" indent="-342900">
              <a:buAutoNum type="arabicPeriod"/>
            </a:pPr>
            <a:r>
              <a:rPr lang="en-CA" sz="1600" dirty="0" smtClean="0"/>
              <a:t>Transistors (and subsequently the micro-chip)</a:t>
            </a:r>
          </a:p>
          <a:p>
            <a:pPr marL="342900" indent="-342900">
              <a:buAutoNum type="arabicPeriod"/>
            </a:pPr>
            <a:r>
              <a:rPr lang="en-CA" sz="1600" dirty="0" smtClean="0"/>
              <a:t>Electron microscope</a:t>
            </a:r>
          </a:p>
          <a:p>
            <a:pPr marL="342900" indent="-342900">
              <a:buAutoNum type="arabicPeriod"/>
            </a:pPr>
            <a:r>
              <a:rPr lang="en-CA" sz="1600" dirty="0" smtClean="0"/>
              <a:t>Magnetic resonance imaging</a:t>
            </a:r>
          </a:p>
          <a:p>
            <a:pPr marL="342900" indent="-342900">
              <a:buAutoNum type="arabicPeriod"/>
            </a:pPr>
            <a:r>
              <a:rPr lang="en-CA" sz="1600" dirty="0" smtClean="0"/>
              <a:t>Semiconductors (which are used in most electronics)</a:t>
            </a:r>
          </a:p>
          <a:p>
            <a:pPr marL="342900" indent="-342900">
              <a:buAutoNum type="arabicPeriod"/>
            </a:pPr>
            <a:endParaRPr lang="en-CA" sz="1600" dirty="0"/>
          </a:p>
          <a:p>
            <a:pPr marL="342900" indent="-342900"/>
            <a:r>
              <a:rPr lang="en-CA" sz="1600" dirty="0" smtClean="0"/>
              <a:t>Furthermore, the study of atomic orbitals has spawned new fields of scientific research like</a:t>
            </a:r>
          </a:p>
          <a:p>
            <a:pPr marL="342900" indent="-342900"/>
            <a:r>
              <a:rPr lang="en-CA" sz="1600" dirty="0" smtClean="0"/>
              <a:t>spectroscopy, quantum mechanics and seeking a grand unified theory to explain all of the forces</a:t>
            </a:r>
          </a:p>
          <a:p>
            <a:pPr marL="342900" indent="-342900"/>
            <a:r>
              <a:rPr lang="en-CA" sz="1600" dirty="0"/>
              <a:t>i</a:t>
            </a:r>
            <a:r>
              <a:rPr lang="en-CA" sz="1600" dirty="0" smtClean="0"/>
              <a:t>n the Universe (ref: </a:t>
            </a:r>
            <a:r>
              <a:rPr lang="en-CA" sz="800" dirty="0" smtClean="0"/>
              <a:t>8</a:t>
            </a:r>
            <a:r>
              <a:rPr lang="en-CA" sz="1600" dirty="0" smtClean="0"/>
              <a:t>). </a:t>
            </a:r>
          </a:p>
          <a:p>
            <a:endParaRPr lang="en-CA" sz="1600" dirty="0"/>
          </a:p>
          <a:p>
            <a:endParaRPr lang="en-CA" sz="1600" dirty="0"/>
          </a:p>
          <a:p>
            <a:endParaRPr lang="fr-C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41" name="Rectangle 53"/>
          <p:cNvSpPr>
            <a:spLocks noChangeArrowheads="1"/>
          </p:cNvSpPr>
          <p:nvPr/>
        </p:nvSpPr>
        <p:spPr bwMode="auto">
          <a:xfrm>
            <a:off x="6005513" y="6194425"/>
            <a:ext cx="3062287" cy="466725"/>
          </a:xfrm>
          <a:prstGeom prst="rect">
            <a:avLst/>
          </a:prstGeom>
          <a:solidFill>
            <a:schemeClr val="accent1">
              <a:alpha val="41000"/>
            </a:schemeClr>
          </a:solidFill>
          <a:ln w="9525">
            <a:noFill/>
            <a:miter lim="800000"/>
            <a:headEnd/>
            <a:tailEnd/>
          </a:ln>
          <a:effectLst/>
        </p:spPr>
        <p:txBody>
          <a:bodyPr wrap="none" anchor="ctr"/>
          <a:lstStyle/>
          <a:p>
            <a:endParaRPr lang="fr-CA"/>
          </a:p>
        </p:txBody>
      </p:sp>
      <p:sp>
        <p:nvSpPr>
          <p:cNvPr id="12338" name="Text Box 50"/>
          <p:cNvSpPr txBox="1">
            <a:spLocks noChangeArrowheads="1"/>
          </p:cNvSpPr>
          <p:nvPr/>
        </p:nvSpPr>
        <p:spPr bwMode="auto">
          <a:xfrm>
            <a:off x="8610600" y="6259513"/>
            <a:ext cx="441146" cy="369332"/>
          </a:xfrm>
          <a:prstGeom prst="rect">
            <a:avLst/>
          </a:prstGeom>
          <a:noFill/>
          <a:ln w="9525">
            <a:noFill/>
            <a:miter lim="800000"/>
            <a:headEnd/>
            <a:tailEnd/>
          </a:ln>
          <a:effectLst/>
        </p:spPr>
        <p:txBody>
          <a:bodyPr wrap="none">
            <a:spAutoFit/>
          </a:bodyPr>
          <a:lstStyle/>
          <a:p>
            <a:r>
              <a:rPr lang="en-US" dirty="0" smtClean="0"/>
              <a:t>10</a:t>
            </a:r>
            <a:endParaRPr lang="en-US" dirty="0"/>
          </a:p>
        </p:txBody>
      </p:sp>
      <p:sp>
        <p:nvSpPr>
          <p:cNvPr id="12343" name="Rectangle 55"/>
          <p:cNvSpPr>
            <a:spLocks noChangeArrowheads="1"/>
          </p:cNvSpPr>
          <p:nvPr/>
        </p:nvSpPr>
        <p:spPr bwMode="auto">
          <a:xfrm>
            <a:off x="0" y="454025"/>
            <a:ext cx="5522913" cy="841375"/>
          </a:xfrm>
          <a:prstGeom prst="rect">
            <a:avLst/>
          </a:prstGeom>
          <a:solidFill>
            <a:schemeClr val="accent2">
              <a:lumMod val="50000"/>
              <a:alpha val="41000"/>
            </a:schemeClr>
          </a:solidFill>
          <a:ln w="9525">
            <a:noFill/>
            <a:miter lim="800000"/>
            <a:headEnd/>
            <a:tailEnd/>
          </a:ln>
          <a:effectLst/>
        </p:spPr>
        <p:txBody>
          <a:bodyPr wrap="none" anchor="ctr"/>
          <a:lstStyle/>
          <a:p>
            <a:endParaRPr lang="fr-CA"/>
          </a:p>
        </p:txBody>
      </p:sp>
      <p:sp>
        <p:nvSpPr>
          <p:cNvPr id="12344" name="Rectangle 56"/>
          <p:cNvSpPr>
            <a:spLocks noChangeArrowheads="1"/>
          </p:cNvSpPr>
          <p:nvPr/>
        </p:nvSpPr>
        <p:spPr bwMode="auto">
          <a:xfrm>
            <a:off x="304800" y="639763"/>
            <a:ext cx="4953000" cy="579437"/>
          </a:xfrm>
          <a:prstGeom prst="rect">
            <a:avLst/>
          </a:prstGeom>
          <a:noFill/>
          <a:ln w="9525">
            <a:noFill/>
            <a:miter lim="800000"/>
            <a:headEnd/>
            <a:tailEnd/>
          </a:ln>
          <a:effectLst/>
        </p:spPr>
        <p:txBody>
          <a:bodyPr>
            <a:spAutoFit/>
          </a:bodyPr>
          <a:lstStyle/>
          <a:p>
            <a:r>
              <a:rPr lang="en-US" sz="3200" b="1" dirty="0" smtClean="0">
                <a:solidFill>
                  <a:schemeClr val="tx2"/>
                </a:solidFill>
              </a:rPr>
              <a:t>Your Turn !</a:t>
            </a:r>
            <a:endParaRPr lang="en-US" sz="7200" b="1" dirty="0">
              <a:solidFill>
                <a:schemeClr val="tx2"/>
              </a:solidFill>
            </a:endParaRPr>
          </a:p>
        </p:txBody>
      </p:sp>
      <p:sp>
        <p:nvSpPr>
          <p:cNvPr id="8" name="Rectangle 41"/>
          <p:cNvSpPr>
            <a:spLocks noChangeArrowheads="1"/>
          </p:cNvSpPr>
          <p:nvPr/>
        </p:nvSpPr>
        <p:spPr bwMode="auto">
          <a:xfrm>
            <a:off x="163458" y="1520788"/>
            <a:ext cx="8888288" cy="4320480"/>
          </a:xfrm>
          <a:prstGeom prst="rect">
            <a:avLst/>
          </a:prstGeom>
          <a:solidFill>
            <a:srgbClr val="FFC000">
              <a:alpha val="41000"/>
            </a:srgbClr>
          </a:solidFill>
          <a:ln w="9525">
            <a:noFill/>
            <a:miter lim="800000"/>
            <a:headEnd/>
            <a:tailEnd/>
          </a:ln>
          <a:effectLst/>
        </p:spPr>
        <p:txBody>
          <a:bodyPr wrap="none" anchor="ctr"/>
          <a:lstStyle/>
          <a:p>
            <a:endParaRPr lang="en-CA" dirty="0" smtClean="0"/>
          </a:p>
          <a:p>
            <a:endParaRPr lang="en-CA" sz="1600" dirty="0" smtClean="0"/>
          </a:p>
          <a:p>
            <a:endParaRPr lang="en-CA" sz="1600" dirty="0"/>
          </a:p>
          <a:p>
            <a:endParaRPr lang="en-CA" sz="1600" dirty="0" smtClean="0"/>
          </a:p>
          <a:p>
            <a:endParaRPr lang="en-CA" sz="1600" dirty="0"/>
          </a:p>
          <a:p>
            <a:endParaRPr lang="en-CA" sz="1600" dirty="0" smtClean="0"/>
          </a:p>
          <a:p>
            <a:r>
              <a:rPr lang="en-CA" sz="1600" dirty="0" smtClean="0"/>
              <a:t>We invite you to view the two following videos and then take the ‘quantum quiz’ to test </a:t>
            </a:r>
          </a:p>
          <a:p>
            <a:r>
              <a:rPr lang="en-CA" sz="1600" dirty="0" smtClean="0"/>
              <a:t>your knowledge on atomic </a:t>
            </a:r>
            <a:r>
              <a:rPr lang="en-CA" sz="1600" dirty="0" err="1" smtClean="0"/>
              <a:t>orbitals</a:t>
            </a:r>
            <a:r>
              <a:rPr lang="en-CA" sz="1600" dirty="0" smtClean="0"/>
              <a:t>.</a:t>
            </a:r>
          </a:p>
          <a:p>
            <a:endParaRPr lang="en-CA" sz="1600" dirty="0"/>
          </a:p>
          <a:p>
            <a:r>
              <a:rPr lang="fr-CA" sz="1600" b="1" dirty="0" err="1" smtClean="0">
                <a:solidFill>
                  <a:schemeClr val="accent5">
                    <a:lumMod val="50000"/>
                  </a:schemeClr>
                </a:solidFill>
                <a:hlinkClick r:id="rId3"/>
              </a:rPr>
              <a:t>Bohr's</a:t>
            </a:r>
            <a:r>
              <a:rPr lang="fr-CA" sz="1600" b="1" dirty="0" smtClean="0">
                <a:solidFill>
                  <a:schemeClr val="accent5">
                    <a:lumMod val="50000"/>
                  </a:schemeClr>
                </a:solidFill>
                <a:hlinkClick r:id="rId3"/>
              </a:rPr>
              <a:t> </a:t>
            </a:r>
            <a:r>
              <a:rPr lang="fr-CA" sz="1600" b="1" dirty="0" err="1" smtClean="0">
                <a:solidFill>
                  <a:srgbClr val="993300"/>
                </a:solidFill>
                <a:hlinkClick r:id="rId3"/>
              </a:rPr>
              <a:t>work</a:t>
            </a:r>
            <a:r>
              <a:rPr lang="fr-CA" sz="1600" b="1" dirty="0" smtClean="0">
                <a:solidFill>
                  <a:srgbClr val="993300"/>
                </a:solidFill>
              </a:rPr>
              <a:t> </a:t>
            </a:r>
            <a:r>
              <a:rPr lang="fr-CA" sz="800" b="1" dirty="0" smtClean="0">
                <a:solidFill>
                  <a:srgbClr val="993300"/>
                </a:solidFill>
              </a:rPr>
              <a:t>(</a:t>
            </a:r>
            <a:r>
              <a:rPr lang="fr-CA" sz="800" b="1" dirty="0" err="1" smtClean="0">
                <a:solidFill>
                  <a:srgbClr val="993300"/>
                </a:solidFill>
              </a:rPr>
              <a:t>ref</a:t>
            </a:r>
            <a:r>
              <a:rPr lang="fr-CA" sz="800" b="1" dirty="0" smtClean="0">
                <a:solidFill>
                  <a:srgbClr val="993300"/>
                </a:solidFill>
              </a:rPr>
              <a:t>: 3)</a:t>
            </a:r>
          </a:p>
          <a:p>
            <a:endParaRPr lang="fr-CA" sz="800" b="1" dirty="0">
              <a:solidFill>
                <a:srgbClr val="993300"/>
              </a:solidFill>
            </a:endParaRPr>
          </a:p>
          <a:p>
            <a:r>
              <a:rPr lang="fr-CA" sz="1600" b="1" dirty="0" err="1" smtClean="0">
                <a:solidFill>
                  <a:srgbClr val="993300"/>
                </a:solidFill>
                <a:hlinkClick r:id="rId4"/>
              </a:rPr>
              <a:t>Atomic</a:t>
            </a:r>
            <a:r>
              <a:rPr lang="fr-CA" sz="1600" b="1" dirty="0" smtClean="0">
                <a:solidFill>
                  <a:srgbClr val="993300"/>
                </a:solidFill>
                <a:hlinkClick r:id="rId4"/>
              </a:rPr>
              <a:t> </a:t>
            </a:r>
            <a:r>
              <a:rPr lang="fr-CA" sz="1600" b="1" dirty="0" err="1" smtClean="0">
                <a:solidFill>
                  <a:srgbClr val="993300"/>
                </a:solidFill>
                <a:hlinkClick r:id="rId4"/>
              </a:rPr>
              <a:t>hotel</a:t>
            </a:r>
            <a:r>
              <a:rPr lang="fr-CA" sz="1600" b="1" dirty="0" smtClean="0">
                <a:solidFill>
                  <a:srgbClr val="993300"/>
                </a:solidFill>
                <a:hlinkClick r:id="rId4"/>
              </a:rPr>
              <a:t> (part 1)</a:t>
            </a:r>
            <a:r>
              <a:rPr lang="fr-CA" sz="1600" b="1" dirty="0" smtClean="0">
                <a:solidFill>
                  <a:srgbClr val="993300"/>
                </a:solidFill>
              </a:rPr>
              <a:t> </a:t>
            </a:r>
            <a:r>
              <a:rPr lang="fr-CA" sz="800" b="1" dirty="0" smtClean="0">
                <a:solidFill>
                  <a:srgbClr val="993300"/>
                </a:solidFill>
              </a:rPr>
              <a:t>(</a:t>
            </a:r>
            <a:r>
              <a:rPr lang="fr-CA" sz="800" b="1" dirty="0" err="1" smtClean="0">
                <a:solidFill>
                  <a:srgbClr val="993300"/>
                </a:solidFill>
              </a:rPr>
              <a:t>ref</a:t>
            </a:r>
            <a:r>
              <a:rPr lang="fr-CA" sz="800" b="1" dirty="0" smtClean="0">
                <a:solidFill>
                  <a:srgbClr val="993300"/>
                </a:solidFill>
              </a:rPr>
              <a:t>: 9)</a:t>
            </a:r>
          </a:p>
          <a:p>
            <a:r>
              <a:rPr lang="fr-CA" sz="1600" b="1" dirty="0" err="1" smtClean="0">
                <a:solidFill>
                  <a:srgbClr val="993300"/>
                </a:solidFill>
                <a:hlinkClick r:id="rId5"/>
              </a:rPr>
              <a:t>Atomic</a:t>
            </a:r>
            <a:r>
              <a:rPr lang="fr-CA" sz="1600" b="1" dirty="0" smtClean="0">
                <a:solidFill>
                  <a:srgbClr val="993300"/>
                </a:solidFill>
                <a:hlinkClick r:id="rId5"/>
              </a:rPr>
              <a:t> </a:t>
            </a:r>
            <a:r>
              <a:rPr lang="fr-CA" sz="1600" b="1" dirty="0" err="1" smtClean="0">
                <a:solidFill>
                  <a:srgbClr val="993300"/>
                </a:solidFill>
                <a:hlinkClick r:id="rId5"/>
              </a:rPr>
              <a:t>hotel</a:t>
            </a:r>
            <a:r>
              <a:rPr lang="fr-CA" sz="1600" b="1" dirty="0" smtClean="0">
                <a:solidFill>
                  <a:srgbClr val="993300"/>
                </a:solidFill>
                <a:hlinkClick r:id="rId5"/>
              </a:rPr>
              <a:t> (part 2)</a:t>
            </a:r>
            <a:r>
              <a:rPr lang="fr-CA" sz="1600" b="1" dirty="0" smtClean="0">
                <a:solidFill>
                  <a:srgbClr val="993300"/>
                </a:solidFill>
              </a:rPr>
              <a:t> </a:t>
            </a:r>
            <a:r>
              <a:rPr lang="fr-CA" sz="800" b="1" dirty="0" smtClean="0">
                <a:solidFill>
                  <a:srgbClr val="993300"/>
                </a:solidFill>
              </a:rPr>
              <a:t>(</a:t>
            </a:r>
            <a:r>
              <a:rPr lang="fr-CA" sz="800" b="1" dirty="0" err="1" smtClean="0">
                <a:solidFill>
                  <a:srgbClr val="993300"/>
                </a:solidFill>
              </a:rPr>
              <a:t>ref</a:t>
            </a:r>
            <a:r>
              <a:rPr lang="fr-CA" sz="800" b="1" dirty="0" smtClean="0">
                <a:solidFill>
                  <a:srgbClr val="993300"/>
                </a:solidFill>
              </a:rPr>
              <a:t>: 10)</a:t>
            </a:r>
          </a:p>
          <a:p>
            <a:endParaRPr lang="fr-CA" sz="800" b="1" dirty="0">
              <a:solidFill>
                <a:srgbClr val="993300"/>
              </a:solidFill>
            </a:endParaRPr>
          </a:p>
          <a:p>
            <a:endParaRPr lang="fr-CA" sz="800" b="1" dirty="0" smtClean="0">
              <a:solidFill>
                <a:srgbClr val="993300"/>
              </a:solidFill>
            </a:endParaRPr>
          </a:p>
          <a:p>
            <a:endParaRPr lang="fr-CA" sz="800" b="1" dirty="0">
              <a:solidFill>
                <a:srgbClr val="993300"/>
              </a:solidFill>
            </a:endParaRPr>
          </a:p>
          <a:p>
            <a:endParaRPr lang="fr-CA" sz="800" b="1" dirty="0" smtClean="0">
              <a:solidFill>
                <a:srgbClr val="993300"/>
              </a:solidFill>
            </a:endParaRPr>
          </a:p>
          <a:p>
            <a:r>
              <a:rPr lang="en-CA" sz="1600" b="1" dirty="0" smtClean="0">
                <a:solidFill>
                  <a:srgbClr val="993300"/>
                </a:solidFill>
                <a:hlinkClick r:id="rId6"/>
              </a:rPr>
              <a:t>Take the online quiz:</a:t>
            </a:r>
            <a:r>
              <a:rPr lang="en-CA" sz="1600" b="1" dirty="0" smtClean="0">
                <a:solidFill>
                  <a:srgbClr val="993300"/>
                </a:solidFill>
              </a:rPr>
              <a:t>  </a:t>
            </a:r>
            <a:r>
              <a:rPr lang="en-CA" sz="800" b="1" dirty="0">
                <a:solidFill>
                  <a:srgbClr val="993300"/>
                </a:solidFill>
              </a:rPr>
              <a:t>(ref: 5 </a:t>
            </a:r>
            <a:r>
              <a:rPr lang="en-CA" sz="800" b="1" dirty="0" smtClean="0">
                <a:solidFill>
                  <a:srgbClr val="993300"/>
                </a:solidFill>
              </a:rPr>
              <a:t>)</a:t>
            </a:r>
            <a:endParaRPr lang="en-CA" sz="800" b="1" dirty="0">
              <a:solidFill>
                <a:srgbClr val="993300"/>
              </a:solidFill>
            </a:endParaRPr>
          </a:p>
          <a:p>
            <a:endParaRPr lang="fr-CA" sz="800" b="1" dirty="0" smtClean="0">
              <a:solidFill>
                <a:schemeClr val="accent5">
                  <a:lumMod val="50000"/>
                </a:schemeClr>
              </a:solidFill>
            </a:endParaRPr>
          </a:p>
          <a:p>
            <a:endParaRPr lang="fr-CA" sz="800" b="1" dirty="0">
              <a:solidFill>
                <a:schemeClr val="accent5">
                  <a:lumMod val="50000"/>
                </a:schemeClr>
              </a:solidFill>
            </a:endParaRPr>
          </a:p>
          <a:p>
            <a:endParaRPr lang="fr-CA" sz="1600" b="1" dirty="0" smtClean="0">
              <a:solidFill>
                <a:schemeClr val="accent5">
                  <a:lumMod val="50000"/>
                </a:schemeClr>
              </a:solidFill>
            </a:endParaRPr>
          </a:p>
          <a:p>
            <a:endParaRPr lang="fr-CA" sz="1600" b="1" dirty="0">
              <a:solidFill>
                <a:schemeClr val="accent5">
                  <a:lumMod val="50000"/>
                </a:schemeClr>
              </a:solidFill>
            </a:endParaRPr>
          </a:p>
          <a:p>
            <a:endParaRPr lang="fr-CA" sz="1600" b="1" dirty="0" smtClean="0">
              <a:solidFill>
                <a:schemeClr val="accent5">
                  <a:lumMod val="50000"/>
                </a:schemeClr>
              </a:solidFill>
            </a:endParaRPr>
          </a:p>
          <a:p>
            <a:endParaRPr lang="fr-CA" sz="1600" b="1" dirty="0" smtClean="0">
              <a:solidFill>
                <a:schemeClr val="accent5">
                  <a:lumMod val="50000"/>
                </a:schemeClr>
              </a:solidFill>
            </a:endParaRPr>
          </a:p>
          <a:p>
            <a:endParaRPr lang="en-CA" sz="1600" dirty="0" smtClean="0"/>
          </a:p>
          <a:p>
            <a:endParaRPr lang="en-CA" sz="1600" dirty="0"/>
          </a:p>
          <a:p>
            <a:endParaRPr lang="en-CA" sz="1600" dirty="0" smtClean="0"/>
          </a:p>
          <a:p>
            <a:endParaRPr lang="en-CA" sz="1600" dirty="0"/>
          </a:p>
          <a:p>
            <a:endParaRPr lang="en-CA" sz="1600" dirty="0"/>
          </a:p>
          <a:p>
            <a:endParaRPr lang="en-CA" sz="1600" dirty="0"/>
          </a:p>
          <a:p>
            <a:endParaRPr lang="fr-C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41" name="Rectangle 53"/>
          <p:cNvSpPr>
            <a:spLocks noChangeArrowheads="1"/>
          </p:cNvSpPr>
          <p:nvPr/>
        </p:nvSpPr>
        <p:spPr bwMode="auto">
          <a:xfrm>
            <a:off x="6005513" y="6194425"/>
            <a:ext cx="3062287" cy="466725"/>
          </a:xfrm>
          <a:prstGeom prst="rect">
            <a:avLst/>
          </a:prstGeom>
          <a:solidFill>
            <a:schemeClr val="accent1">
              <a:alpha val="41000"/>
            </a:schemeClr>
          </a:solidFill>
          <a:ln w="9525">
            <a:noFill/>
            <a:miter lim="800000"/>
            <a:headEnd/>
            <a:tailEnd/>
          </a:ln>
          <a:effectLst/>
        </p:spPr>
        <p:txBody>
          <a:bodyPr wrap="none" anchor="ctr"/>
          <a:lstStyle/>
          <a:p>
            <a:endParaRPr lang="fr-CA"/>
          </a:p>
        </p:txBody>
      </p:sp>
      <p:sp>
        <p:nvSpPr>
          <p:cNvPr id="12338" name="Text Box 50"/>
          <p:cNvSpPr txBox="1">
            <a:spLocks noChangeArrowheads="1"/>
          </p:cNvSpPr>
          <p:nvPr/>
        </p:nvSpPr>
        <p:spPr bwMode="auto">
          <a:xfrm>
            <a:off x="8610600" y="6259513"/>
            <a:ext cx="424027" cy="369332"/>
          </a:xfrm>
          <a:prstGeom prst="rect">
            <a:avLst/>
          </a:prstGeom>
          <a:noFill/>
          <a:ln w="9525">
            <a:noFill/>
            <a:miter lim="800000"/>
            <a:headEnd/>
            <a:tailEnd/>
          </a:ln>
          <a:effectLst/>
        </p:spPr>
        <p:txBody>
          <a:bodyPr wrap="none">
            <a:spAutoFit/>
          </a:bodyPr>
          <a:lstStyle/>
          <a:p>
            <a:r>
              <a:rPr lang="en-US" dirty="0" smtClean="0"/>
              <a:t>11</a:t>
            </a:r>
            <a:endParaRPr lang="en-US" dirty="0"/>
          </a:p>
        </p:txBody>
      </p:sp>
      <p:sp>
        <p:nvSpPr>
          <p:cNvPr id="12343" name="Rectangle 55"/>
          <p:cNvSpPr>
            <a:spLocks noChangeArrowheads="1"/>
          </p:cNvSpPr>
          <p:nvPr/>
        </p:nvSpPr>
        <p:spPr bwMode="auto">
          <a:xfrm>
            <a:off x="0" y="0"/>
            <a:ext cx="6624228" cy="841375"/>
          </a:xfrm>
          <a:prstGeom prst="rect">
            <a:avLst/>
          </a:prstGeom>
          <a:solidFill>
            <a:schemeClr val="accent2">
              <a:lumMod val="50000"/>
              <a:alpha val="41000"/>
            </a:schemeClr>
          </a:solidFill>
          <a:ln w="9525">
            <a:noFill/>
            <a:miter lim="800000"/>
            <a:headEnd/>
            <a:tailEnd/>
          </a:ln>
          <a:effectLst/>
        </p:spPr>
        <p:txBody>
          <a:bodyPr wrap="none" anchor="ctr"/>
          <a:lstStyle/>
          <a:p>
            <a:endParaRPr lang="fr-CA"/>
          </a:p>
        </p:txBody>
      </p:sp>
      <p:sp>
        <p:nvSpPr>
          <p:cNvPr id="12344" name="Rectangle 56"/>
          <p:cNvSpPr>
            <a:spLocks noChangeArrowheads="1"/>
          </p:cNvSpPr>
          <p:nvPr/>
        </p:nvSpPr>
        <p:spPr bwMode="auto">
          <a:xfrm>
            <a:off x="304800" y="185738"/>
            <a:ext cx="7238868" cy="584775"/>
          </a:xfrm>
          <a:prstGeom prst="rect">
            <a:avLst/>
          </a:prstGeom>
          <a:noFill/>
          <a:ln w="9525">
            <a:noFill/>
            <a:miter lim="800000"/>
            <a:headEnd/>
            <a:tailEnd/>
          </a:ln>
          <a:effectLst/>
        </p:spPr>
        <p:txBody>
          <a:bodyPr wrap="square">
            <a:spAutoFit/>
          </a:bodyPr>
          <a:lstStyle/>
          <a:p>
            <a:r>
              <a:rPr lang="en-US" sz="3200" b="1" dirty="0" smtClean="0">
                <a:solidFill>
                  <a:schemeClr val="tx2"/>
                </a:solidFill>
              </a:rPr>
              <a:t>Other Student Labs - Resources</a:t>
            </a:r>
            <a:endParaRPr lang="en-US" sz="7200" b="1" dirty="0">
              <a:solidFill>
                <a:schemeClr val="tx2"/>
              </a:solidFill>
            </a:endParaRPr>
          </a:p>
        </p:txBody>
      </p:sp>
      <p:sp>
        <p:nvSpPr>
          <p:cNvPr id="8" name="Rectangle 41"/>
          <p:cNvSpPr>
            <a:spLocks noChangeArrowheads="1"/>
          </p:cNvSpPr>
          <p:nvPr/>
        </p:nvSpPr>
        <p:spPr bwMode="auto">
          <a:xfrm>
            <a:off x="146338" y="1016731"/>
            <a:ext cx="8921461" cy="3348373"/>
          </a:xfrm>
          <a:prstGeom prst="rect">
            <a:avLst/>
          </a:prstGeom>
          <a:solidFill>
            <a:schemeClr val="bg1">
              <a:alpha val="41000"/>
            </a:schemeClr>
          </a:solidFill>
          <a:ln w="9525">
            <a:noFill/>
            <a:miter lim="800000"/>
            <a:headEnd/>
            <a:tailEnd/>
          </a:ln>
          <a:effectLst/>
        </p:spPr>
        <p:txBody>
          <a:bodyPr wrap="none" anchor="ctr"/>
          <a:lstStyle/>
          <a:p>
            <a:r>
              <a:rPr lang="en-CA" sz="1600" dirty="0" smtClean="0"/>
              <a:t>We also recommend the website below which provides many exciting lab ideas for atomic </a:t>
            </a:r>
            <a:r>
              <a:rPr lang="en-CA" sz="1600" dirty="0" err="1" smtClean="0"/>
              <a:t>orbitals</a:t>
            </a:r>
            <a:endParaRPr lang="en-CA" sz="1600" dirty="0" smtClean="0"/>
          </a:p>
          <a:p>
            <a:r>
              <a:rPr lang="en-CA" sz="1600" dirty="0" smtClean="0"/>
              <a:t>(and many other chemistry topics).</a:t>
            </a:r>
          </a:p>
          <a:p>
            <a:endParaRPr lang="en-CA" sz="1600" dirty="0" smtClean="0"/>
          </a:p>
          <a:p>
            <a:r>
              <a:rPr lang="en-CA" sz="1600" dirty="0" smtClean="0"/>
              <a:t>This is a great resource so feel free to copy the link:  </a:t>
            </a:r>
            <a:r>
              <a:rPr lang="en-CA" sz="1600" dirty="0" smtClean="0">
                <a:hlinkClick r:id="rId3"/>
              </a:rPr>
              <a:t>http://www.chm.davidson.edu/vce/</a:t>
            </a:r>
            <a:r>
              <a:rPr lang="en-CA" sz="1600" dirty="0" smtClean="0"/>
              <a:t> </a:t>
            </a:r>
            <a:r>
              <a:rPr lang="en-CA" sz="800" dirty="0" smtClean="0"/>
              <a:t>(ref: 11)</a:t>
            </a:r>
          </a:p>
          <a:p>
            <a:endParaRPr lang="fr-CA" sz="1600" b="1" dirty="0" smtClean="0">
              <a:solidFill>
                <a:schemeClr val="accent5">
                  <a:lumMod val="50000"/>
                </a:schemeClr>
              </a:solidFill>
            </a:endParaRPr>
          </a:p>
          <a:p>
            <a:endParaRPr lang="fr-CA" sz="1600" b="1" dirty="0" smtClean="0">
              <a:solidFill>
                <a:schemeClr val="accent5">
                  <a:lumMod val="50000"/>
                </a:schemeClr>
              </a:solidFill>
            </a:endParaRPr>
          </a:p>
          <a:p>
            <a:endParaRPr lang="en-CA" sz="1600" dirty="0" smtClean="0"/>
          </a:p>
          <a:p>
            <a:endParaRPr lang="en-CA" sz="1600" dirty="0"/>
          </a:p>
          <a:p>
            <a:endParaRPr lang="en-CA" sz="1600" dirty="0" smtClean="0"/>
          </a:p>
          <a:p>
            <a:endParaRPr lang="en-CA" sz="1600" dirty="0"/>
          </a:p>
          <a:p>
            <a:endParaRPr lang="en-CA" sz="1600" dirty="0"/>
          </a:p>
          <a:p>
            <a:endParaRPr lang="en-CA" sz="1600" dirty="0"/>
          </a:p>
          <a:p>
            <a:endParaRPr lang="fr-CA" dirty="0"/>
          </a:p>
        </p:txBody>
      </p:sp>
      <p:pic>
        <p:nvPicPr>
          <p:cNvPr id="1026" name="Picture 2"/>
          <p:cNvPicPr>
            <a:picLocks noChangeAspect="1" noChangeArrowheads="1"/>
          </p:cNvPicPr>
          <p:nvPr/>
        </p:nvPicPr>
        <p:blipFill>
          <a:blip r:embed="rId4" cstate="print"/>
          <a:srcRect/>
          <a:stretch>
            <a:fillRect/>
          </a:stretch>
        </p:blipFill>
        <p:spPr bwMode="auto">
          <a:xfrm>
            <a:off x="146338" y="2168860"/>
            <a:ext cx="8806598" cy="40255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539750" y="1268413"/>
            <a:ext cx="8208963" cy="5329237"/>
          </a:xfrm>
          <a:prstGeom prst="rect">
            <a:avLst/>
          </a:prstGeom>
          <a:noFill/>
          <a:ln w="9525">
            <a:noFill/>
            <a:miter lim="800000"/>
            <a:headEnd/>
            <a:tailEnd/>
          </a:ln>
          <a:effectLst/>
        </p:spPr>
        <p:txBody>
          <a:bodyPr wrap="none" anchor="ctr"/>
          <a:lstStyle/>
          <a:p>
            <a:endParaRPr lang="fr-CA"/>
          </a:p>
        </p:txBody>
      </p:sp>
      <p:sp>
        <p:nvSpPr>
          <p:cNvPr id="34819" name="Rectangle 3"/>
          <p:cNvSpPr>
            <a:spLocks noGrp="1" noChangeArrowheads="1"/>
          </p:cNvSpPr>
          <p:nvPr>
            <p:ph type="title"/>
          </p:nvPr>
        </p:nvSpPr>
        <p:spPr/>
        <p:txBody>
          <a:bodyPr/>
          <a:lstStyle/>
          <a:p>
            <a:r>
              <a:rPr lang="en-GB" dirty="0" smtClean="0">
                <a:solidFill>
                  <a:schemeClr val="tx1"/>
                </a:solidFill>
              </a:rPr>
              <a:t>References:</a:t>
            </a:r>
            <a:endParaRPr lang="en-US" dirty="0">
              <a:solidFill>
                <a:schemeClr val="tx1"/>
              </a:solidFill>
            </a:endParaRPr>
          </a:p>
        </p:txBody>
      </p:sp>
      <p:sp>
        <p:nvSpPr>
          <p:cNvPr id="34820" name="Text Box 4"/>
          <p:cNvSpPr txBox="1">
            <a:spLocks noChangeArrowheads="1"/>
          </p:cNvSpPr>
          <p:nvPr/>
        </p:nvSpPr>
        <p:spPr bwMode="auto">
          <a:xfrm>
            <a:off x="251520" y="1463675"/>
            <a:ext cx="8640960" cy="4231928"/>
          </a:xfrm>
          <a:prstGeom prst="rect">
            <a:avLst/>
          </a:prstGeom>
          <a:noFill/>
          <a:ln w="9525">
            <a:noFill/>
            <a:miter lim="800000"/>
            <a:headEnd/>
            <a:tailEnd/>
          </a:ln>
          <a:effectLst/>
        </p:spPr>
        <p:txBody>
          <a:bodyPr wrap="square">
            <a:spAutoFit/>
          </a:bodyPr>
          <a:lstStyle/>
          <a:p>
            <a:pPr marL="228600" indent="-228600">
              <a:spcBef>
                <a:spcPct val="50000"/>
              </a:spcBef>
              <a:buAutoNum type="arabicPeriod"/>
            </a:pPr>
            <a:r>
              <a:rPr lang="en-GB" sz="1400" b="1" dirty="0" smtClean="0">
                <a:cs typeface="Arial" charset="0"/>
                <a:hlinkClick r:id="rId3"/>
              </a:rPr>
              <a:t>http://www.edu.gov.on.ca/eng/curriculum/secondary/2009science11_12.pdf</a:t>
            </a:r>
            <a:endParaRPr lang="en-GB" sz="1400" b="1" dirty="0" smtClean="0">
              <a:cs typeface="Arial" charset="0"/>
            </a:endParaRPr>
          </a:p>
          <a:p>
            <a:pPr marL="228600" indent="-228600">
              <a:spcBef>
                <a:spcPct val="50000"/>
              </a:spcBef>
              <a:buAutoNum type="arabicPeriod"/>
            </a:pPr>
            <a:r>
              <a:rPr lang="en-GB" sz="1400" b="1" dirty="0" smtClean="0">
                <a:cs typeface="Arial" charset="0"/>
                <a:hlinkClick r:id="rId4"/>
              </a:rPr>
              <a:t>http://www.practicalphysics.org/go/Guidance_92.html</a:t>
            </a:r>
            <a:endParaRPr lang="en-GB" sz="1400" b="1" dirty="0" smtClean="0">
              <a:cs typeface="Arial" charset="0"/>
            </a:endParaRPr>
          </a:p>
          <a:p>
            <a:pPr marL="228600" indent="-228600">
              <a:spcBef>
                <a:spcPct val="50000"/>
              </a:spcBef>
              <a:buAutoNum type="arabicPeriod"/>
            </a:pPr>
            <a:r>
              <a:rPr lang="en-GB" sz="1400" b="1" dirty="0" smtClean="0">
                <a:cs typeface="Arial" charset="0"/>
                <a:hlinkClick r:id="rId5"/>
              </a:rPr>
              <a:t>http://www.youtube.com/watch?v=R7OKPaKr5QM&amp;feature=related</a:t>
            </a:r>
            <a:endParaRPr lang="en-GB" sz="1400" b="1" dirty="0" smtClean="0">
              <a:cs typeface="Arial" charset="0"/>
            </a:endParaRPr>
          </a:p>
          <a:p>
            <a:pPr marL="228600" indent="-228600">
              <a:spcBef>
                <a:spcPct val="50000"/>
              </a:spcBef>
              <a:buAutoNum type="arabicPeriod"/>
            </a:pPr>
            <a:r>
              <a:rPr lang="en-GB" sz="1400" b="1" dirty="0" smtClean="0">
                <a:cs typeface="Arial" charset="0"/>
                <a:hlinkClick r:id="rId6"/>
              </a:rPr>
              <a:t>http://www.800mainstreet.com/33/0003-008-00-elec-per.html</a:t>
            </a:r>
            <a:endParaRPr lang="en-GB" sz="1400" b="1" dirty="0" smtClean="0">
              <a:cs typeface="Arial" charset="0"/>
            </a:endParaRPr>
          </a:p>
          <a:p>
            <a:pPr marL="228600" indent="-228600">
              <a:spcBef>
                <a:spcPct val="50000"/>
              </a:spcBef>
              <a:buFontTx/>
              <a:buAutoNum type="arabicPeriod"/>
            </a:pPr>
            <a:r>
              <a:rPr lang="en-CA" sz="1400" b="1" dirty="0" smtClean="0">
                <a:hlinkClick r:id="rId7"/>
              </a:rPr>
              <a:t>http://wps.prenhall.com/esm_hillpetrucci_genchem_4/16/4218/1079857.cw/content/index.html</a:t>
            </a:r>
            <a:endParaRPr lang="en-CA" sz="1400" b="1" dirty="0" smtClean="0"/>
          </a:p>
          <a:p>
            <a:pPr marL="228600" indent="-228600">
              <a:spcBef>
                <a:spcPct val="50000"/>
              </a:spcBef>
              <a:buFontTx/>
              <a:buAutoNum type="arabicPeriod"/>
            </a:pPr>
            <a:r>
              <a:rPr lang="en-CA" sz="1400" b="1" dirty="0" smtClean="0">
                <a:hlinkClick r:id="rId8"/>
              </a:rPr>
              <a:t>http://winter.group.shef.ac.uk/orbitron/AOs/5d/index.html</a:t>
            </a:r>
            <a:endParaRPr lang="en-CA" sz="1400" b="1" dirty="0" smtClean="0"/>
          </a:p>
          <a:p>
            <a:pPr marL="228600" indent="-228600">
              <a:spcBef>
                <a:spcPct val="50000"/>
              </a:spcBef>
              <a:buFontTx/>
              <a:buAutoNum type="arabicPeriod"/>
            </a:pPr>
            <a:r>
              <a:rPr lang="fr-CA" sz="1400" dirty="0" smtClean="0">
                <a:hlinkClick r:id="rId9"/>
              </a:rPr>
              <a:t>http://www.chemistryland.com/CHM130W/10-ModernAtom/Spectra/ModernAtom.html</a:t>
            </a:r>
            <a:endParaRPr lang="fr-CA" sz="1400" dirty="0" smtClean="0"/>
          </a:p>
          <a:p>
            <a:pPr marL="228600" indent="-228600">
              <a:spcBef>
                <a:spcPct val="50000"/>
              </a:spcBef>
              <a:buFontTx/>
              <a:buAutoNum type="arabicPeriod"/>
            </a:pPr>
            <a:r>
              <a:rPr lang="fr-CA" sz="1400" dirty="0" smtClean="0">
                <a:hlinkClick r:id="rId10"/>
              </a:rPr>
              <a:t>http://www.physics.ucla.edu/~ianb/history/</a:t>
            </a:r>
            <a:endParaRPr lang="fr-CA" sz="1400" dirty="0" smtClean="0"/>
          </a:p>
          <a:p>
            <a:pPr marL="228600" indent="-228600">
              <a:spcBef>
                <a:spcPct val="50000"/>
              </a:spcBef>
              <a:buFontTx/>
              <a:buAutoNum type="arabicPeriod"/>
            </a:pPr>
            <a:r>
              <a:rPr lang="fr-CA" sz="1400" dirty="0" smtClean="0">
                <a:hlinkClick r:id="rId11"/>
              </a:rPr>
              <a:t>http://www.youtube.com/watch?v=cM7vW2AIItM</a:t>
            </a:r>
            <a:endParaRPr lang="fr-CA" sz="1400" dirty="0" smtClean="0"/>
          </a:p>
          <a:p>
            <a:pPr marL="228600" indent="-228600">
              <a:spcBef>
                <a:spcPct val="50000"/>
              </a:spcBef>
              <a:buFontTx/>
              <a:buAutoNum type="arabicPeriod"/>
            </a:pPr>
            <a:r>
              <a:rPr lang="fr-CA" sz="1400" dirty="0" smtClean="0">
                <a:hlinkClick r:id="rId12"/>
              </a:rPr>
              <a:t>http://www.youtube.com/watch?v=lT3D71T9Co0&amp;NR=1</a:t>
            </a:r>
            <a:endParaRPr lang="fr-CA" sz="1400" dirty="0" smtClean="0"/>
          </a:p>
          <a:p>
            <a:pPr marL="228600" indent="-228600">
              <a:spcBef>
                <a:spcPct val="50000"/>
              </a:spcBef>
              <a:buFontTx/>
              <a:buAutoNum type="arabicPeriod"/>
            </a:pPr>
            <a:r>
              <a:rPr lang="fr-CA" sz="1400" dirty="0" smtClean="0">
                <a:hlinkClick r:id="rId13"/>
              </a:rPr>
              <a:t>http://www.chm.davidson.edu/vce/</a:t>
            </a:r>
            <a:endParaRPr lang="fr-CA" sz="1400" dirty="0" smtClean="0"/>
          </a:p>
          <a:p>
            <a:pPr marL="228600" indent="-228600">
              <a:spcBef>
                <a:spcPct val="50000"/>
              </a:spcBef>
              <a:buFontTx/>
              <a:buAutoNum type="arabicPeriod"/>
            </a:pPr>
            <a:endParaRPr lang="fr-CA" sz="1000" dirty="0" smtClean="0"/>
          </a:p>
          <a:p>
            <a:pPr marL="228600" indent="-228600">
              <a:spcBef>
                <a:spcPct val="50000"/>
              </a:spcBef>
            </a:pPr>
            <a:endParaRPr lang="en-GB" sz="1000" b="1" dirty="0" smtClean="0">
              <a:cs typeface="Arial" charset="0"/>
            </a:endParaRPr>
          </a:p>
          <a:p>
            <a:pPr marL="228600" indent="-228600">
              <a:spcBef>
                <a:spcPct val="50000"/>
              </a:spcBef>
              <a:buAutoNum type="arabicPeriod"/>
            </a:pPr>
            <a:endParaRPr lang="en-GB" sz="1000" b="1" dirty="0">
              <a:cs typeface="Arial"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http://www.chemistryland.com/CHM130W/10-ModernAtom/Spectra/FlameTests.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2" name="Rectangle 42"/>
          <p:cNvSpPr>
            <a:spLocks noChangeArrowheads="1"/>
          </p:cNvSpPr>
          <p:nvPr/>
        </p:nvSpPr>
        <p:spPr bwMode="auto">
          <a:xfrm>
            <a:off x="0" y="0"/>
            <a:ext cx="5522913" cy="841375"/>
          </a:xfrm>
          <a:prstGeom prst="rect">
            <a:avLst/>
          </a:prstGeom>
          <a:solidFill>
            <a:schemeClr val="accent2">
              <a:lumMod val="50000"/>
              <a:alpha val="41000"/>
            </a:schemeClr>
          </a:solidFill>
          <a:ln w="9525">
            <a:noFill/>
            <a:miter lim="800000"/>
            <a:headEnd/>
            <a:tailEnd/>
          </a:ln>
          <a:effectLst/>
        </p:spPr>
        <p:txBody>
          <a:bodyPr wrap="none" anchor="ctr"/>
          <a:lstStyle/>
          <a:p>
            <a:endParaRPr lang="fr-CA"/>
          </a:p>
        </p:txBody>
      </p:sp>
      <p:sp>
        <p:nvSpPr>
          <p:cNvPr id="10276" name="Rectangle 36"/>
          <p:cNvSpPr>
            <a:spLocks noChangeArrowheads="1"/>
          </p:cNvSpPr>
          <p:nvPr/>
        </p:nvSpPr>
        <p:spPr bwMode="auto">
          <a:xfrm>
            <a:off x="6081713" y="6391275"/>
            <a:ext cx="3062287" cy="466725"/>
          </a:xfrm>
          <a:prstGeom prst="rect">
            <a:avLst/>
          </a:prstGeom>
          <a:solidFill>
            <a:schemeClr val="accent1">
              <a:alpha val="41000"/>
            </a:schemeClr>
          </a:solidFill>
          <a:ln w="9525">
            <a:noFill/>
            <a:miter lim="800000"/>
            <a:headEnd/>
            <a:tailEnd/>
          </a:ln>
          <a:effectLst/>
        </p:spPr>
        <p:txBody>
          <a:bodyPr wrap="none" anchor="ctr"/>
          <a:lstStyle/>
          <a:p>
            <a:endParaRPr lang="fr-CA"/>
          </a:p>
        </p:txBody>
      </p:sp>
      <p:sp>
        <p:nvSpPr>
          <p:cNvPr id="10270" name="Rectangle 30"/>
          <p:cNvSpPr>
            <a:spLocks noChangeArrowheads="1"/>
          </p:cNvSpPr>
          <p:nvPr/>
        </p:nvSpPr>
        <p:spPr bwMode="auto">
          <a:xfrm>
            <a:off x="482600" y="147638"/>
            <a:ext cx="4953000" cy="579437"/>
          </a:xfrm>
          <a:prstGeom prst="rect">
            <a:avLst/>
          </a:prstGeom>
          <a:noFill/>
          <a:ln w="9525">
            <a:noFill/>
            <a:miter lim="800000"/>
            <a:headEnd/>
            <a:tailEnd/>
          </a:ln>
          <a:effectLst/>
        </p:spPr>
        <p:txBody>
          <a:bodyPr>
            <a:spAutoFit/>
          </a:bodyPr>
          <a:lstStyle/>
          <a:p>
            <a:r>
              <a:rPr lang="en-US" sz="3200" b="1" dirty="0" smtClean="0">
                <a:solidFill>
                  <a:schemeClr val="tx2"/>
                </a:solidFill>
              </a:rPr>
              <a:t>Background Information</a:t>
            </a:r>
            <a:endParaRPr lang="en-US" sz="7200" b="1" dirty="0">
              <a:solidFill>
                <a:schemeClr val="tx2"/>
              </a:solidFill>
            </a:endParaRPr>
          </a:p>
        </p:txBody>
      </p:sp>
      <p:sp>
        <p:nvSpPr>
          <p:cNvPr id="10274" name="Text Box 34"/>
          <p:cNvSpPr txBox="1">
            <a:spLocks noChangeArrowheads="1"/>
          </p:cNvSpPr>
          <p:nvPr/>
        </p:nvSpPr>
        <p:spPr bwMode="auto">
          <a:xfrm>
            <a:off x="8686800" y="6456363"/>
            <a:ext cx="409575" cy="336550"/>
          </a:xfrm>
          <a:prstGeom prst="rect">
            <a:avLst/>
          </a:prstGeom>
          <a:noFill/>
          <a:ln w="9525">
            <a:noFill/>
            <a:miter lim="800000"/>
            <a:headEnd/>
            <a:tailEnd/>
          </a:ln>
          <a:effectLst/>
        </p:spPr>
        <p:txBody>
          <a:bodyPr wrap="none">
            <a:spAutoFit/>
          </a:bodyPr>
          <a:lstStyle/>
          <a:p>
            <a:r>
              <a:rPr lang="en-US" sz="1600" b="1">
                <a:solidFill>
                  <a:schemeClr val="bg1"/>
                </a:solidFill>
              </a:rPr>
              <a:t>02</a:t>
            </a:r>
            <a:endParaRPr lang="en-US"/>
          </a:p>
        </p:txBody>
      </p:sp>
      <p:sp>
        <p:nvSpPr>
          <p:cNvPr id="10279" name="Rectangle 39"/>
          <p:cNvSpPr>
            <a:spLocks noChangeArrowheads="1"/>
          </p:cNvSpPr>
          <p:nvPr/>
        </p:nvSpPr>
        <p:spPr bwMode="auto">
          <a:xfrm>
            <a:off x="0" y="3006900"/>
            <a:ext cx="9144000" cy="3384375"/>
          </a:xfrm>
          <a:prstGeom prst="rect">
            <a:avLst/>
          </a:prstGeom>
          <a:solidFill>
            <a:schemeClr val="hlink">
              <a:alpha val="41000"/>
            </a:schemeClr>
          </a:solidFill>
          <a:ln w="9525">
            <a:noFill/>
            <a:miter lim="800000"/>
            <a:headEnd/>
            <a:tailEnd/>
          </a:ln>
          <a:effectLst/>
        </p:spPr>
        <p:txBody>
          <a:bodyPr wrap="none" anchor="ctr"/>
          <a:lstStyle/>
          <a:p>
            <a:endParaRPr lang="en-CA" sz="1600" b="1" dirty="0" smtClean="0"/>
          </a:p>
          <a:p>
            <a:endParaRPr lang="en-CA" sz="1600" b="1" dirty="0" smtClean="0"/>
          </a:p>
          <a:p>
            <a:r>
              <a:rPr lang="en-CA" sz="1600" b="1" dirty="0" smtClean="0"/>
              <a:t>Introduction: </a:t>
            </a:r>
          </a:p>
          <a:p>
            <a:r>
              <a:rPr lang="en-CA" sz="1600" dirty="0" smtClean="0"/>
              <a:t>In the early 1900`s, Rutherford-Bohr developed the atomic model (or planetary model) that</a:t>
            </a:r>
          </a:p>
          <a:p>
            <a:r>
              <a:rPr lang="en-CA" sz="1600" dirty="0"/>
              <a:t>d</a:t>
            </a:r>
            <a:r>
              <a:rPr lang="en-CA" sz="1600" dirty="0" smtClean="0"/>
              <a:t>escribes the structure and composition of atoms.  This model is first taught to students </a:t>
            </a:r>
            <a:endParaRPr lang="en-CA" sz="1600" dirty="0"/>
          </a:p>
          <a:p>
            <a:r>
              <a:rPr lang="en-CA" sz="1600" dirty="0" smtClean="0"/>
              <a:t>In the grade 9 science curriculum, and then reviewed again in grades 10 and 11.</a:t>
            </a:r>
          </a:p>
          <a:p>
            <a:endParaRPr lang="en-CA" sz="1600" dirty="0"/>
          </a:p>
          <a:p>
            <a:r>
              <a:rPr lang="en-CA" sz="1600" dirty="0" smtClean="0"/>
              <a:t>Preceding this lesson, students will have learned that Bohr performed spectral analysis</a:t>
            </a:r>
          </a:p>
          <a:p>
            <a:r>
              <a:rPr lang="en-CA" sz="1600" dirty="0" smtClean="0"/>
              <a:t>(examination of frequency bands emitted) and he used the hydrogen atom to model the amount of </a:t>
            </a:r>
          </a:p>
          <a:p>
            <a:r>
              <a:rPr lang="en-CA" sz="1600" dirty="0" smtClean="0"/>
              <a:t>energy given off by excited electrons as they changed orbits.  Bohr’s hydrogen model was</a:t>
            </a:r>
          </a:p>
          <a:p>
            <a:r>
              <a:rPr lang="en-CA" sz="1600" dirty="0" smtClean="0"/>
              <a:t>successful and he was able to accurately predict the amount of energy released when excited</a:t>
            </a:r>
          </a:p>
          <a:p>
            <a:r>
              <a:rPr lang="en-CA" sz="1600" dirty="0" smtClean="0"/>
              <a:t>electrons returned to their ground state.</a:t>
            </a:r>
            <a:r>
              <a:rPr lang="en-CA" sz="800" b="1" dirty="0" smtClean="0"/>
              <a:t>2</a:t>
            </a:r>
          </a:p>
          <a:p>
            <a:endParaRPr lang="en-CA" sz="1600" dirty="0"/>
          </a:p>
          <a:p>
            <a:r>
              <a:rPr lang="en-CA" sz="1600" dirty="0" smtClean="0"/>
              <a:t>Unfortunately, Bohr’s energy calculations only worked for the hydrogen atom.  When he tried to </a:t>
            </a:r>
          </a:p>
          <a:p>
            <a:r>
              <a:rPr lang="en-CA" sz="1600" dirty="0"/>
              <a:t>a</a:t>
            </a:r>
            <a:r>
              <a:rPr lang="en-CA" sz="1600" dirty="0" smtClean="0"/>
              <a:t>pply the same calculations to other atoms, the predicted and actual outcomes did not match.</a:t>
            </a:r>
            <a:r>
              <a:rPr lang="en-CA" sz="800" b="1" dirty="0" smtClean="0"/>
              <a:t>2</a:t>
            </a:r>
          </a:p>
          <a:p>
            <a:endParaRPr lang="en-CA" dirty="0"/>
          </a:p>
          <a:p>
            <a:endParaRPr lang="en-CA" dirty="0"/>
          </a:p>
        </p:txBody>
      </p:sp>
      <p:sp>
        <p:nvSpPr>
          <p:cNvPr id="10280" name="Rectangle 40"/>
          <p:cNvSpPr>
            <a:spLocks noChangeArrowheads="1"/>
          </p:cNvSpPr>
          <p:nvPr/>
        </p:nvSpPr>
        <p:spPr bwMode="auto">
          <a:xfrm>
            <a:off x="0" y="993272"/>
            <a:ext cx="9144000" cy="470235"/>
          </a:xfrm>
          <a:prstGeom prst="rect">
            <a:avLst/>
          </a:prstGeom>
          <a:solidFill>
            <a:srgbClr val="66FF66">
              <a:alpha val="41000"/>
            </a:srgbClr>
          </a:solidFill>
          <a:ln w="9525">
            <a:noFill/>
            <a:miter lim="800000"/>
            <a:headEnd/>
            <a:tailEnd/>
          </a:ln>
          <a:effectLst/>
        </p:spPr>
        <p:txBody>
          <a:bodyPr wrap="none" anchor="ctr"/>
          <a:lstStyle/>
          <a:p>
            <a:r>
              <a:rPr lang="en-CA" dirty="0" smtClean="0"/>
              <a:t>Atomic orbitals are covered in the grade 12 (SCH4U) Ontario chemistry curriculum.</a:t>
            </a:r>
            <a:r>
              <a:rPr lang="en-CA" sz="800" b="1" dirty="0" smtClean="0"/>
              <a:t>1</a:t>
            </a:r>
            <a:r>
              <a:rPr lang="en-CA" dirty="0" smtClean="0"/>
              <a:t> </a:t>
            </a:r>
            <a:endParaRPr lang="en-CA" dirty="0"/>
          </a:p>
        </p:txBody>
      </p:sp>
      <p:sp>
        <p:nvSpPr>
          <p:cNvPr id="10281" name="Rectangle 41"/>
          <p:cNvSpPr>
            <a:spLocks noChangeArrowheads="1"/>
          </p:cNvSpPr>
          <p:nvPr/>
        </p:nvSpPr>
        <p:spPr bwMode="auto">
          <a:xfrm>
            <a:off x="0" y="1463507"/>
            <a:ext cx="9144000" cy="1476164"/>
          </a:xfrm>
          <a:prstGeom prst="rect">
            <a:avLst/>
          </a:prstGeom>
          <a:solidFill>
            <a:srgbClr val="5D7E9D">
              <a:alpha val="41000"/>
            </a:srgbClr>
          </a:solidFill>
          <a:ln w="9525">
            <a:noFill/>
            <a:miter lim="800000"/>
            <a:headEnd/>
            <a:tailEnd/>
          </a:ln>
          <a:effectLst/>
        </p:spPr>
        <p:txBody>
          <a:bodyPr wrap="none" anchor="ctr"/>
          <a:lstStyle/>
          <a:p>
            <a:endParaRPr lang="en-CA" dirty="0" smtClean="0"/>
          </a:p>
          <a:p>
            <a:r>
              <a:rPr lang="en-CA" sz="1600" dirty="0" smtClean="0"/>
              <a:t>We will be focusing on the following basic concept (C3.2)</a:t>
            </a:r>
            <a:r>
              <a:rPr lang="en-CA" sz="800" b="1" dirty="0" smtClean="0"/>
              <a:t>1</a:t>
            </a:r>
            <a:r>
              <a:rPr lang="en-CA" sz="1600" dirty="0"/>
              <a:t> </a:t>
            </a:r>
            <a:r>
              <a:rPr lang="en-CA" sz="1600" dirty="0" smtClean="0"/>
              <a:t>which covers:</a:t>
            </a:r>
          </a:p>
          <a:p>
            <a:pPr marL="342900" indent="-342900">
              <a:buAutoNum type="arabicPeriod"/>
            </a:pPr>
            <a:r>
              <a:rPr lang="en-CA" sz="1600" dirty="0" smtClean="0"/>
              <a:t>Electron configurations;  shells and </a:t>
            </a:r>
            <a:r>
              <a:rPr lang="en-CA" sz="1600" dirty="0" err="1" smtClean="0"/>
              <a:t>subshells</a:t>
            </a:r>
            <a:endParaRPr lang="en-CA" sz="1600" dirty="0" smtClean="0"/>
          </a:p>
          <a:p>
            <a:pPr marL="342900" indent="-342900">
              <a:buFontTx/>
              <a:buAutoNum type="arabicPeriod"/>
            </a:pPr>
            <a:r>
              <a:rPr lang="en-CA" sz="1600" dirty="0" err="1" smtClean="0"/>
              <a:t>Aufbau</a:t>
            </a:r>
            <a:r>
              <a:rPr lang="en-CA" sz="1600" dirty="0" smtClean="0"/>
              <a:t> </a:t>
            </a:r>
            <a:r>
              <a:rPr lang="en-CA" sz="1600" dirty="0" smtClean="0"/>
              <a:t>Principle</a:t>
            </a:r>
            <a:endParaRPr lang="en-CA" sz="1600" dirty="0" smtClean="0"/>
          </a:p>
          <a:p>
            <a:pPr marL="342900" indent="-342900">
              <a:buFontTx/>
              <a:buAutoNum type="arabicPeriod"/>
            </a:pPr>
            <a:r>
              <a:rPr lang="en-CA" sz="1600" dirty="0" err="1" smtClean="0"/>
              <a:t>Hund’s</a:t>
            </a:r>
            <a:r>
              <a:rPr lang="en-CA" sz="1600" dirty="0" smtClean="0"/>
              <a:t> </a:t>
            </a:r>
            <a:r>
              <a:rPr lang="en-CA" sz="1600" dirty="0" smtClean="0"/>
              <a:t>Rule</a:t>
            </a:r>
            <a:endParaRPr lang="en-CA" sz="1600" dirty="0" smtClean="0"/>
          </a:p>
          <a:p>
            <a:pPr marL="342900" indent="-342900">
              <a:buAutoNum type="arabicPeriod"/>
            </a:pPr>
            <a:r>
              <a:rPr lang="en-CA" sz="1600" dirty="0" smtClean="0"/>
              <a:t>Pauli </a:t>
            </a:r>
            <a:r>
              <a:rPr lang="en-CA" sz="1600" dirty="0" smtClean="0"/>
              <a:t>E</a:t>
            </a:r>
            <a:r>
              <a:rPr lang="en-CA" sz="1600" dirty="0" smtClean="0"/>
              <a:t>xclusion </a:t>
            </a:r>
            <a:r>
              <a:rPr lang="en-CA" sz="1600" dirty="0" smtClean="0"/>
              <a:t>P</a:t>
            </a:r>
            <a:r>
              <a:rPr lang="en-CA" sz="1600" dirty="0" smtClean="0"/>
              <a:t>rinciple</a:t>
            </a:r>
            <a:endParaRPr lang="en-CA" sz="1600" dirty="0" smtClean="0"/>
          </a:p>
          <a:p>
            <a:r>
              <a:rPr lang="en-CA" dirty="0" smtClean="0"/>
              <a:t> </a:t>
            </a:r>
            <a:endParaRPr lang="fr-CA" dirty="0"/>
          </a:p>
        </p:txBody>
      </p:sp>
      <p:sp>
        <p:nvSpPr>
          <p:cNvPr id="14" name="Rectangle 73"/>
          <p:cNvSpPr>
            <a:spLocks noChangeArrowheads="1"/>
          </p:cNvSpPr>
          <p:nvPr/>
        </p:nvSpPr>
        <p:spPr bwMode="auto">
          <a:xfrm>
            <a:off x="683567" y="6391275"/>
            <a:ext cx="3852429" cy="275431"/>
          </a:xfrm>
          <a:prstGeom prst="rect">
            <a:avLst/>
          </a:prstGeom>
          <a:solidFill>
            <a:srgbClr val="66FF66">
              <a:alpha val="41000"/>
            </a:srgbClr>
          </a:solidFill>
          <a:ln w="9525">
            <a:noFill/>
            <a:miter lim="800000"/>
            <a:headEnd/>
            <a:tailEnd/>
          </a:ln>
          <a:effectLst/>
        </p:spPr>
        <p:txBody>
          <a:bodyPr wrap="none" anchor="ctr"/>
          <a:lstStyle/>
          <a:p>
            <a:r>
              <a:rPr lang="fr-CA" sz="1200" b="1" dirty="0" smtClean="0">
                <a:solidFill>
                  <a:schemeClr val="accent5">
                    <a:lumMod val="50000"/>
                  </a:schemeClr>
                </a:solidFill>
                <a:hlinkClick r:id="rId3"/>
              </a:rPr>
              <a:t>Click </a:t>
            </a:r>
            <a:r>
              <a:rPr lang="fr-CA" sz="1200" b="1" dirty="0" err="1" smtClean="0">
                <a:solidFill>
                  <a:schemeClr val="accent5">
                    <a:lumMod val="50000"/>
                  </a:schemeClr>
                </a:solidFill>
                <a:hlinkClick r:id="rId3"/>
              </a:rPr>
              <a:t>here</a:t>
            </a:r>
            <a:r>
              <a:rPr lang="fr-CA" sz="1200" b="1" dirty="0" smtClean="0">
                <a:solidFill>
                  <a:schemeClr val="accent5">
                    <a:lumMod val="50000"/>
                  </a:schemeClr>
                </a:solidFill>
                <a:hlinkClick r:id="rId3"/>
              </a:rPr>
              <a:t> to </a:t>
            </a:r>
            <a:r>
              <a:rPr lang="fr-CA" sz="1200" b="1" dirty="0" err="1" smtClean="0">
                <a:solidFill>
                  <a:schemeClr val="accent5">
                    <a:lumMod val="50000"/>
                  </a:schemeClr>
                </a:solidFill>
                <a:hlinkClick r:id="rId3"/>
              </a:rPr>
              <a:t>see</a:t>
            </a:r>
            <a:r>
              <a:rPr lang="fr-CA" sz="1200" b="1" dirty="0" smtClean="0">
                <a:solidFill>
                  <a:schemeClr val="accent5">
                    <a:lumMod val="50000"/>
                  </a:schemeClr>
                </a:solidFill>
                <a:hlinkClick r:id="rId3"/>
              </a:rPr>
              <a:t> a </a:t>
            </a:r>
            <a:r>
              <a:rPr lang="fr-CA" sz="1200" b="1" dirty="0" err="1" smtClean="0">
                <a:solidFill>
                  <a:schemeClr val="accent5">
                    <a:lumMod val="50000"/>
                  </a:schemeClr>
                </a:solidFill>
                <a:hlinkClick r:id="rId3"/>
              </a:rPr>
              <a:t>video</a:t>
            </a:r>
            <a:r>
              <a:rPr lang="fr-CA" sz="1200" b="1" dirty="0" smtClean="0">
                <a:solidFill>
                  <a:schemeClr val="accent5">
                    <a:lumMod val="50000"/>
                  </a:schemeClr>
                </a:solidFill>
                <a:hlinkClick r:id="rId3"/>
              </a:rPr>
              <a:t> </a:t>
            </a:r>
            <a:r>
              <a:rPr lang="fr-CA" sz="1200" b="1" dirty="0" err="1" smtClean="0">
                <a:solidFill>
                  <a:schemeClr val="accent5">
                    <a:lumMod val="50000"/>
                  </a:schemeClr>
                </a:solidFill>
                <a:hlinkClick r:id="rId3"/>
              </a:rPr>
              <a:t>summarizing</a:t>
            </a:r>
            <a:r>
              <a:rPr lang="fr-CA" sz="1200" b="1" dirty="0" smtClean="0">
                <a:solidFill>
                  <a:schemeClr val="accent5">
                    <a:lumMod val="50000"/>
                  </a:schemeClr>
                </a:solidFill>
                <a:hlinkClick r:id="rId3"/>
              </a:rPr>
              <a:t> the </a:t>
            </a:r>
            <a:r>
              <a:rPr lang="fr-CA" sz="1200" b="1" dirty="0" err="1" smtClean="0">
                <a:solidFill>
                  <a:schemeClr val="accent5">
                    <a:lumMod val="50000"/>
                  </a:schemeClr>
                </a:solidFill>
                <a:hlinkClick r:id="rId3"/>
              </a:rPr>
              <a:t>above</a:t>
            </a:r>
            <a:r>
              <a:rPr lang="fr-CA" sz="1200" b="1" dirty="0" smtClean="0">
                <a:solidFill>
                  <a:schemeClr val="accent5">
                    <a:lumMod val="50000"/>
                  </a:schemeClr>
                </a:solidFill>
              </a:rPr>
              <a:t> </a:t>
            </a:r>
            <a:r>
              <a:rPr lang="fr-CA" sz="800" b="1" dirty="0" smtClean="0">
                <a:solidFill>
                  <a:schemeClr val="accent5">
                    <a:lumMod val="50000"/>
                  </a:schemeClr>
                </a:solidFill>
              </a:rPr>
              <a:t>3</a:t>
            </a:r>
            <a:endParaRPr lang="fr-CA" sz="800" b="1" dirty="0">
              <a:solidFill>
                <a:schemeClr val="accent5">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4">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03" name="Rectangle 39"/>
          <p:cNvSpPr>
            <a:spLocks noChangeArrowheads="1"/>
          </p:cNvSpPr>
          <p:nvPr/>
        </p:nvSpPr>
        <p:spPr bwMode="auto">
          <a:xfrm>
            <a:off x="6005513" y="6362700"/>
            <a:ext cx="3062287" cy="466725"/>
          </a:xfrm>
          <a:prstGeom prst="rect">
            <a:avLst/>
          </a:prstGeom>
          <a:solidFill>
            <a:schemeClr val="accent1">
              <a:alpha val="41000"/>
            </a:schemeClr>
          </a:solidFill>
          <a:ln w="9525">
            <a:noFill/>
            <a:miter lim="800000"/>
            <a:headEnd/>
            <a:tailEnd/>
          </a:ln>
          <a:effectLst/>
        </p:spPr>
        <p:txBody>
          <a:bodyPr wrap="none" anchor="ctr"/>
          <a:lstStyle/>
          <a:p>
            <a:endParaRPr lang="fr-CA"/>
          </a:p>
        </p:txBody>
      </p:sp>
      <p:sp>
        <p:nvSpPr>
          <p:cNvPr id="11299" name="Text Box 35"/>
          <p:cNvSpPr txBox="1">
            <a:spLocks noChangeArrowheads="1"/>
          </p:cNvSpPr>
          <p:nvPr/>
        </p:nvSpPr>
        <p:spPr bwMode="auto">
          <a:xfrm>
            <a:off x="8610600" y="6427788"/>
            <a:ext cx="409575" cy="336550"/>
          </a:xfrm>
          <a:prstGeom prst="rect">
            <a:avLst/>
          </a:prstGeom>
          <a:noFill/>
          <a:ln w="9525">
            <a:noFill/>
            <a:miter lim="800000"/>
            <a:headEnd/>
            <a:tailEnd/>
          </a:ln>
          <a:effectLst/>
        </p:spPr>
        <p:txBody>
          <a:bodyPr wrap="none">
            <a:spAutoFit/>
          </a:bodyPr>
          <a:lstStyle/>
          <a:p>
            <a:r>
              <a:rPr lang="en-US" sz="1600" b="1">
                <a:solidFill>
                  <a:schemeClr val="bg1"/>
                </a:solidFill>
              </a:rPr>
              <a:t>03</a:t>
            </a:r>
            <a:endParaRPr lang="en-US"/>
          </a:p>
        </p:txBody>
      </p:sp>
      <p:sp>
        <p:nvSpPr>
          <p:cNvPr id="11305" name="Rectangle 41"/>
          <p:cNvSpPr>
            <a:spLocks noChangeArrowheads="1"/>
          </p:cNvSpPr>
          <p:nvPr/>
        </p:nvSpPr>
        <p:spPr bwMode="auto">
          <a:xfrm>
            <a:off x="0" y="0"/>
            <a:ext cx="6660232" cy="841375"/>
          </a:xfrm>
          <a:prstGeom prst="rect">
            <a:avLst/>
          </a:prstGeom>
          <a:solidFill>
            <a:schemeClr val="accent1">
              <a:alpha val="41000"/>
            </a:schemeClr>
          </a:solidFill>
          <a:ln w="9525">
            <a:noFill/>
            <a:miter lim="800000"/>
            <a:headEnd/>
            <a:tailEnd/>
          </a:ln>
          <a:effectLst/>
        </p:spPr>
        <p:txBody>
          <a:bodyPr wrap="none" anchor="ctr"/>
          <a:lstStyle/>
          <a:p>
            <a:endParaRPr lang="fr-CA"/>
          </a:p>
        </p:txBody>
      </p:sp>
      <p:sp>
        <p:nvSpPr>
          <p:cNvPr id="11298" name="Rectangle 34"/>
          <p:cNvSpPr>
            <a:spLocks noChangeArrowheads="1"/>
          </p:cNvSpPr>
          <p:nvPr/>
        </p:nvSpPr>
        <p:spPr bwMode="auto">
          <a:xfrm>
            <a:off x="304800" y="185738"/>
            <a:ext cx="6607460" cy="584775"/>
          </a:xfrm>
          <a:prstGeom prst="rect">
            <a:avLst/>
          </a:prstGeom>
          <a:noFill/>
          <a:ln w="9525">
            <a:noFill/>
            <a:miter lim="800000"/>
            <a:headEnd/>
            <a:tailEnd/>
          </a:ln>
          <a:effectLst/>
        </p:spPr>
        <p:txBody>
          <a:bodyPr wrap="square">
            <a:spAutoFit/>
          </a:bodyPr>
          <a:lstStyle/>
          <a:p>
            <a:r>
              <a:rPr lang="en-US" sz="3200" b="1" dirty="0" smtClean="0">
                <a:solidFill>
                  <a:schemeClr val="tx2"/>
                </a:solidFill>
              </a:rPr>
              <a:t>Lesson Sequence – At a Glance</a:t>
            </a:r>
            <a:endParaRPr lang="en-US" sz="7200" b="1" dirty="0">
              <a:solidFill>
                <a:schemeClr val="tx2"/>
              </a:solidFill>
            </a:endParaRPr>
          </a:p>
        </p:txBody>
      </p:sp>
      <p:graphicFrame>
        <p:nvGraphicFramePr>
          <p:cNvPr id="9" name="Table 8"/>
          <p:cNvGraphicFramePr>
            <a:graphicFrameLocks noGrp="1"/>
          </p:cNvGraphicFramePr>
          <p:nvPr/>
        </p:nvGraphicFramePr>
        <p:xfrm>
          <a:off x="143508" y="920116"/>
          <a:ext cx="8712969" cy="5375116"/>
        </p:xfrm>
        <a:graphic>
          <a:graphicData uri="http://schemas.openxmlformats.org/drawingml/2006/table">
            <a:tbl>
              <a:tblPr firstRow="1" bandRow="1">
                <a:tableStyleId>{5C22544A-7EE6-4342-B048-85BDC9FD1C3A}</a:tableStyleId>
              </a:tblPr>
              <a:tblGrid>
                <a:gridCol w="1152129"/>
                <a:gridCol w="4392487"/>
                <a:gridCol w="3168353"/>
              </a:tblGrid>
              <a:tr h="599678">
                <a:tc>
                  <a:txBody>
                    <a:bodyPr/>
                    <a:lstStyle/>
                    <a:p>
                      <a:r>
                        <a:rPr lang="en-CA" noProof="0" dirty="0" smtClean="0"/>
                        <a:t>Lesson number</a:t>
                      </a:r>
                      <a:endParaRPr lang="en-CA" noProof="0" dirty="0"/>
                    </a:p>
                  </a:txBody>
                  <a:tcPr/>
                </a:tc>
                <a:tc>
                  <a:txBody>
                    <a:bodyPr/>
                    <a:lstStyle/>
                    <a:p>
                      <a:r>
                        <a:rPr lang="en-CA" noProof="0" dirty="0" smtClean="0"/>
                        <a:t>Specific goals</a:t>
                      </a:r>
                      <a:endParaRPr lang="en-CA" noProof="0" dirty="0"/>
                    </a:p>
                  </a:txBody>
                  <a:tcPr/>
                </a:tc>
                <a:tc>
                  <a:txBody>
                    <a:bodyPr/>
                    <a:lstStyle/>
                    <a:p>
                      <a:r>
                        <a:rPr lang="en-CA" noProof="0" dirty="0" smtClean="0"/>
                        <a:t>Comments </a:t>
                      </a:r>
                      <a:r>
                        <a:rPr lang="en-CA" sz="1200" noProof="0" dirty="0" smtClean="0"/>
                        <a:t>(more specific details</a:t>
                      </a:r>
                      <a:r>
                        <a:rPr lang="en-CA" sz="1200" baseline="0" noProof="0" dirty="0" smtClean="0"/>
                        <a:t> are available in the handout)</a:t>
                      </a:r>
                      <a:endParaRPr lang="en-CA" sz="1200" noProof="0" dirty="0"/>
                    </a:p>
                  </a:txBody>
                  <a:tcPr/>
                </a:tc>
              </a:tr>
              <a:tr h="599678">
                <a:tc>
                  <a:txBody>
                    <a:bodyPr/>
                    <a:lstStyle/>
                    <a:p>
                      <a:r>
                        <a:rPr lang="en-CA" noProof="0" dirty="0" smtClean="0"/>
                        <a:t>1</a:t>
                      </a:r>
                      <a:endParaRPr lang="en-CA" noProof="0" dirty="0"/>
                    </a:p>
                  </a:txBody>
                  <a:tcPr/>
                </a:tc>
                <a:tc>
                  <a:txBody>
                    <a:bodyPr/>
                    <a:lstStyle/>
                    <a:p>
                      <a:r>
                        <a:rPr lang="en-CA" sz="1600" noProof="0" dirty="0" smtClean="0"/>
                        <a:t>Review previously taught Bohr hydrogen model and view the YouTube video referenced</a:t>
                      </a:r>
                      <a:r>
                        <a:rPr lang="en-CA" sz="1600" baseline="0" noProof="0" dirty="0" smtClean="0"/>
                        <a:t> in the introduction (see link)</a:t>
                      </a:r>
                      <a:endParaRPr lang="en-CA" sz="1600" noProof="0" dirty="0"/>
                    </a:p>
                  </a:txBody>
                  <a:tcPr/>
                </a:tc>
                <a:tc>
                  <a:txBody>
                    <a:bodyPr/>
                    <a:lstStyle/>
                    <a:p>
                      <a:endParaRPr lang="en-CA" sz="1600" noProof="0" dirty="0"/>
                    </a:p>
                  </a:txBody>
                  <a:tcPr/>
                </a:tc>
              </a:tr>
              <a:tr h="599678">
                <a:tc>
                  <a:txBody>
                    <a:bodyPr/>
                    <a:lstStyle/>
                    <a:p>
                      <a:r>
                        <a:rPr lang="en-CA" sz="1600" noProof="0" dirty="0" smtClean="0"/>
                        <a:t>2</a:t>
                      </a:r>
                      <a:endParaRPr lang="en-CA" sz="1600" noProof="0" dirty="0"/>
                    </a:p>
                  </a:txBody>
                  <a:tcPr/>
                </a:tc>
                <a:tc>
                  <a:txBody>
                    <a:bodyPr/>
                    <a:lstStyle/>
                    <a:p>
                      <a:r>
                        <a:rPr lang="en-CA" sz="1600" noProof="0" dirty="0" smtClean="0"/>
                        <a:t>Introduce</a:t>
                      </a:r>
                      <a:r>
                        <a:rPr lang="en-CA" sz="1600" baseline="0" noProof="0" dirty="0" smtClean="0"/>
                        <a:t> the concept of </a:t>
                      </a:r>
                      <a:r>
                        <a:rPr lang="en-CA" sz="1600" baseline="0" noProof="0" dirty="0" err="1" smtClean="0"/>
                        <a:t>subshells</a:t>
                      </a:r>
                      <a:r>
                        <a:rPr lang="en-CA" sz="1600" baseline="0" noProof="0" dirty="0" smtClean="0"/>
                        <a:t> (</a:t>
                      </a:r>
                      <a:r>
                        <a:rPr lang="en-CA" sz="1600" baseline="0" noProof="0" dirty="0" err="1" smtClean="0"/>
                        <a:t>s,p,d,f</a:t>
                      </a:r>
                      <a:r>
                        <a:rPr lang="en-CA" sz="1600" baseline="0" noProof="0" dirty="0" smtClean="0"/>
                        <a:t>) and the quantum model of atomic orbitals.   Show the arrangement of the periodic table based on these </a:t>
                      </a:r>
                      <a:r>
                        <a:rPr lang="en-CA" sz="1600" baseline="0" noProof="0" dirty="0" err="1" smtClean="0"/>
                        <a:t>subshells</a:t>
                      </a:r>
                      <a:r>
                        <a:rPr lang="en-CA" sz="1600" baseline="0" noProof="0" dirty="0" smtClean="0"/>
                        <a:t>.</a:t>
                      </a:r>
                      <a:endParaRPr lang="en-CA" sz="1600" noProof="0" dirty="0"/>
                    </a:p>
                  </a:txBody>
                  <a:tcPr/>
                </a:tc>
                <a:tc>
                  <a:txBody>
                    <a:bodyPr/>
                    <a:lstStyle/>
                    <a:p>
                      <a:r>
                        <a:rPr lang="en-CA" sz="1600" noProof="0" dirty="0" smtClean="0"/>
                        <a:t>We wish to make the</a:t>
                      </a:r>
                      <a:r>
                        <a:rPr lang="en-CA" sz="1600" baseline="0" noProof="0" dirty="0" smtClean="0"/>
                        <a:t> link between the quantum model and why Bohr’s model fell short</a:t>
                      </a:r>
                      <a:endParaRPr lang="en-CA" sz="1600" noProof="0" dirty="0"/>
                    </a:p>
                  </a:txBody>
                  <a:tcPr/>
                </a:tc>
              </a:tr>
              <a:tr h="599678">
                <a:tc>
                  <a:txBody>
                    <a:bodyPr/>
                    <a:lstStyle/>
                    <a:p>
                      <a:r>
                        <a:rPr lang="en-CA" sz="1600" noProof="0" dirty="0" smtClean="0"/>
                        <a:t>3</a:t>
                      </a:r>
                      <a:endParaRPr lang="en-CA" sz="1600" noProof="0" dirty="0"/>
                    </a:p>
                  </a:txBody>
                  <a:tcPr/>
                </a:tc>
                <a:tc>
                  <a:txBody>
                    <a:bodyPr/>
                    <a:lstStyle/>
                    <a:p>
                      <a:r>
                        <a:rPr lang="en-CA" sz="1600" noProof="0" dirty="0" smtClean="0"/>
                        <a:t>Demonstration/lab </a:t>
                      </a:r>
                      <a:r>
                        <a:rPr lang="en-CA" sz="1600" noProof="0" dirty="0" smtClean="0"/>
                        <a:t>– spectral analysis by</a:t>
                      </a:r>
                      <a:r>
                        <a:rPr lang="en-CA" sz="1600" baseline="0" noProof="0" dirty="0" smtClean="0"/>
                        <a:t> flame chemistry</a:t>
                      </a:r>
                      <a:endParaRPr lang="en-CA" sz="1600" noProof="0" dirty="0"/>
                    </a:p>
                  </a:txBody>
                  <a:tcPr/>
                </a:tc>
                <a:tc>
                  <a:txBody>
                    <a:bodyPr/>
                    <a:lstStyle/>
                    <a:p>
                      <a:endParaRPr lang="en-CA" sz="1600" noProof="0" dirty="0"/>
                    </a:p>
                  </a:txBody>
                  <a:tcPr/>
                </a:tc>
              </a:tr>
              <a:tr h="599678">
                <a:tc>
                  <a:txBody>
                    <a:bodyPr/>
                    <a:lstStyle/>
                    <a:p>
                      <a:r>
                        <a:rPr lang="en-CA" sz="1600" noProof="0" dirty="0" smtClean="0"/>
                        <a:t>4</a:t>
                      </a:r>
                      <a:endParaRPr lang="en-CA" sz="1600" noProof="0" dirty="0"/>
                    </a:p>
                  </a:txBody>
                  <a:tcPr/>
                </a:tc>
                <a:tc>
                  <a:txBody>
                    <a:bodyPr/>
                    <a:lstStyle/>
                    <a:p>
                      <a:r>
                        <a:rPr lang="en-CA" sz="1600" noProof="0" dirty="0" smtClean="0"/>
                        <a:t>Pauli exclusion principal – review quantum</a:t>
                      </a:r>
                      <a:r>
                        <a:rPr lang="en-CA" sz="1600" baseline="0" noProof="0" dirty="0" smtClean="0"/>
                        <a:t> numbers with students, shape and configuration of orbitals and ‘n’ equations</a:t>
                      </a:r>
                      <a:endParaRPr lang="en-CA" sz="1600" noProof="0" dirty="0"/>
                    </a:p>
                  </a:txBody>
                  <a:tcPr/>
                </a:tc>
                <a:tc>
                  <a:txBody>
                    <a:bodyPr/>
                    <a:lstStyle/>
                    <a:p>
                      <a:endParaRPr lang="en-CA" sz="1600" noProof="0" dirty="0"/>
                    </a:p>
                  </a:txBody>
                  <a:tcPr/>
                </a:tc>
              </a:tr>
              <a:tr h="599678">
                <a:tc>
                  <a:txBody>
                    <a:bodyPr/>
                    <a:lstStyle/>
                    <a:p>
                      <a:r>
                        <a:rPr lang="en-CA" sz="1600" noProof="0" dirty="0" smtClean="0"/>
                        <a:t>5</a:t>
                      </a:r>
                      <a:endParaRPr lang="en-CA" sz="1600" noProof="0" dirty="0"/>
                    </a:p>
                  </a:txBody>
                  <a:tcPr/>
                </a:tc>
                <a:tc>
                  <a:txBody>
                    <a:bodyPr/>
                    <a:lstStyle/>
                    <a:p>
                      <a:r>
                        <a:rPr lang="en-CA" sz="1600" noProof="0" dirty="0" smtClean="0"/>
                        <a:t>Review </a:t>
                      </a:r>
                      <a:r>
                        <a:rPr lang="en-CA" sz="1600" noProof="0" dirty="0" err="1" smtClean="0"/>
                        <a:t>Hund’s</a:t>
                      </a:r>
                      <a:r>
                        <a:rPr lang="en-CA" sz="1600" baseline="0" noProof="0" dirty="0" smtClean="0"/>
                        <a:t> rule as well as the </a:t>
                      </a:r>
                      <a:r>
                        <a:rPr lang="en-CA" sz="1600" baseline="0" noProof="0" dirty="0" err="1" smtClean="0"/>
                        <a:t>Aufbau</a:t>
                      </a:r>
                      <a:r>
                        <a:rPr lang="en-CA" sz="1600" baseline="0" noProof="0" dirty="0" smtClean="0"/>
                        <a:t> principal for mapping shells and </a:t>
                      </a:r>
                      <a:r>
                        <a:rPr lang="en-CA" sz="1600" baseline="0" noProof="0" dirty="0" err="1" smtClean="0"/>
                        <a:t>subshells</a:t>
                      </a:r>
                      <a:endParaRPr lang="en-CA" sz="1600" noProof="0" dirty="0"/>
                    </a:p>
                  </a:txBody>
                  <a:tcPr/>
                </a:tc>
                <a:tc>
                  <a:txBody>
                    <a:bodyPr/>
                    <a:lstStyle/>
                    <a:p>
                      <a:endParaRPr lang="en-CA" sz="1600" noProof="0"/>
                    </a:p>
                  </a:txBody>
                  <a:tcPr/>
                </a:tc>
              </a:tr>
              <a:tr h="599678">
                <a:tc>
                  <a:txBody>
                    <a:bodyPr/>
                    <a:lstStyle/>
                    <a:p>
                      <a:r>
                        <a:rPr lang="en-CA" sz="1600" noProof="0" dirty="0" smtClean="0"/>
                        <a:t>6</a:t>
                      </a:r>
                      <a:endParaRPr lang="en-CA" sz="1600" noProof="0" dirty="0"/>
                    </a:p>
                  </a:txBody>
                  <a:tcPr/>
                </a:tc>
                <a:tc>
                  <a:txBody>
                    <a:bodyPr/>
                    <a:lstStyle/>
                    <a:p>
                      <a:r>
                        <a:rPr lang="en-CA" sz="1600" noProof="0" dirty="0" smtClean="0"/>
                        <a:t>Formative assessment</a:t>
                      </a:r>
                      <a:endParaRPr lang="en-CA" sz="1600" noProof="0" dirty="0"/>
                    </a:p>
                  </a:txBody>
                  <a:tcPr/>
                </a:tc>
                <a:tc>
                  <a:txBody>
                    <a:bodyPr/>
                    <a:lstStyle/>
                    <a:p>
                      <a:r>
                        <a:rPr lang="en-CA" sz="1600" noProof="0" dirty="0" smtClean="0"/>
                        <a:t>(this is</a:t>
                      </a:r>
                      <a:r>
                        <a:rPr lang="en-CA" sz="1600" baseline="0" noProof="0" dirty="0" smtClean="0"/>
                        <a:t> only one of many formative assessments to be used for the entire unit)</a:t>
                      </a:r>
                      <a:endParaRPr lang="en-CA" sz="1600" noProof="0"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82600" y="1154353"/>
            <a:ext cx="8589392" cy="5262979"/>
          </a:xfrm>
          <a:prstGeom prst="rect">
            <a:avLst/>
          </a:prstGeom>
          <a:noFill/>
        </p:spPr>
        <p:txBody>
          <a:bodyPr wrap="square" rtlCol="0">
            <a:spAutoFit/>
          </a:bodyPr>
          <a:lstStyle/>
          <a:p>
            <a:pPr>
              <a:buFont typeface="Arial" pitchFamily="34" charset="0"/>
              <a:buChar char="•"/>
            </a:pPr>
            <a:r>
              <a:rPr lang="en-CA" sz="2400" b="1" dirty="0" smtClean="0"/>
              <a:t>  </a:t>
            </a:r>
            <a:r>
              <a:rPr lang="en-CA" sz="2400" b="1" dirty="0" err="1" smtClean="0"/>
              <a:t>Aufbau</a:t>
            </a:r>
            <a:r>
              <a:rPr lang="en-CA" sz="2400" b="1" dirty="0" smtClean="0"/>
              <a:t> </a:t>
            </a:r>
            <a:r>
              <a:rPr lang="en-CA" sz="2400" b="1" dirty="0" smtClean="0"/>
              <a:t>Principle:</a:t>
            </a:r>
            <a:r>
              <a:rPr lang="en-CA" sz="2400" dirty="0" smtClean="0"/>
              <a:t> “</a:t>
            </a:r>
            <a:r>
              <a:rPr lang="en-CA" sz="2400" dirty="0" err="1" smtClean="0"/>
              <a:t>aufbau</a:t>
            </a:r>
            <a:r>
              <a:rPr lang="en-CA" sz="2400" dirty="0" smtClean="0"/>
              <a:t>” is German for </a:t>
            </a:r>
            <a:r>
              <a:rPr lang="en-CA" sz="2400" dirty="0" smtClean="0"/>
              <a:t/>
            </a:r>
            <a:br>
              <a:rPr lang="en-CA" sz="2400" dirty="0" smtClean="0"/>
            </a:br>
            <a:r>
              <a:rPr lang="en-CA" sz="2400" dirty="0" smtClean="0"/>
              <a:t>   “building </a:t>
            </a:r>
            <a:r>
              <a:rPr lang="en-CA" sz="2400" dirty="0" smtClean="0"/>
              <a:t>up”; each electron is added to the </a:t>
            </a:r>
            <a:r>
              <a:rPr lang="en-CA" sz="2400" b="1" dirty="0" smtClean="0"/>
              <a:t>lowest </a:t>
            </a:r>
            <a:r>
              <a:rPr lang="en-CA" sz="2400" b="1" dirty="0" smtClean="0"/>
              <a:t/>
            </a:r>
            <a:br>
              <a:rPr lang="en-CA" sz="2400" b="1" dirty="0" smtClean="0"/>
            </a:br>
            <a:r>
              <a:rPr lang="en-CA" sz="2400" b="1" dirty="0" smtClean="0"/>
              <a:t>   orbital</a:t>
            </a:r>
            <a:r>
              <a:rPr lang="en-CA" sz="2400" dirty="0" smtClean="0"/>
              <a:t> </a:t>
            </a:r>
            <a:r>
              <a:rPr lang="en-CA" sz="2400" dirty="0" smtClean="0"/>
              <a:t>available in an atom or ion</a:t>
            </a:r>
            <a:r>
              <a:rPr lang="en-CA" sz="2400" dirty="0" smtClean="0"/>
              <a:t>.</a:t>
            </a:r>
          </a:p>
          <a:p>
            <a:pPr>
              <a:buFont typeface="Arial" pitchFamily="34" charset="0"/>
              <a:buChar char="•"/>
            </a:pPr>
            <a:endParaRPr lang="en-CA" sz="2400" dirty="0" smtClean="0"/>
          </a:p>
          <a:p>
            <a:pPr>
              <a:buFont typeface="Arial" pitchFamily="34" charset="0"/>
              <a:buChar char="•"/>
            </a:pPr>
            <a:r>
              <a:rPr lang="en-CA" sz="2400" b="1" dirty="0" smtClean="0"/>
              <a:t>  </a:t>
            </a:r>
            <a:r>
              <a:rPr lang="en-CA" sz="2400" b="1" dirty="0" err="1" smtClean="0"/>
              <a:t>Hund’s</a:t>
            </a:r>
            <a:r>
              <a:rPr lang="en-CA" sz="2400" b="1" dirty="0" smtClean="0"/>
              <a:t> </a:t>
            </a:r>
            <a:r>
              <a:rPr lang="en-CA" sz="2400" b="1" dirty="0" smtClean="0"/>
              <a:t>Rule:</a:t>
            </a:r>
            <a:r>
              <a:rPr lang="en-CA" sz="2400" dirty="0" smtClean="0"/>
              <a:t> One electron occupies</a:t>
            </a:r>
            <a:r>
              <a:rPr lang="en-CA" sz="2400" b="1" dirty="0" smtClean="0"/>
              <a:t> each </a:t>
            </a:r>
            <a:r>
              <a:rPr lang="en-CA" sz="2400" dirty="0" smtClean="0"/>
              <a:t>of </a:t>
            </a:r>
            <a:r>
              <a:rPr lang="en-CA" sz="2400" dirty="0" smtClean="0"/>
              <a:t/>
            </a:r>
            <a:br>
              <a:rPr lang="en-CA" sz="2400" dirty="0" smtClean="0"/>
            </a:br>
            <a:r>
              <a:rPr lang="en-CA" sz="2400" dirty="0" smtClean="0"/>
              <a:t>   several </a:t>
            </a:r>
            <a:r>
              <a:rPr lang="en-CA" sz="2400" dirty="0" err="1" smtClean="0"/>
              <a:t>orbitals</a:t>
            </a:r>
            <a:r>
              <a:rPr lang="en-CA" sz="2400" dirty="0" smtClean="0"/>
              <a:t> at the same energy before a second </a:t>
            </a:r>
            <a:r>
              <a:rPr lang="en-CA" sz="2400" dirty="0" smtClean="0"/>
              <a:t/>
            </a:r>
            <a:br>
              <a:rPr lang="en-CA" sz="2400" dirty="0" smtClean="0"/>
            </a:br>
            <a:r>
              <a:rPr lang="en-CA" sz="2400" dirty="0" smtClean="0"/>
              <a:t>   electron </a:t>
            </a:r>
            <a:r>
              <a:rPr lang="en-CA" sz="2400" dirty="0" smtClean="0"/>
              <a:t>can occupy the same orbital</a:t>
            </a:r>
            <a:r>
              <a:rPr lang="en-CA" sz="2400" dirty="0" smtClean="0"/>
              <a:t>.</a:t>
            </a:r>
          </a:p>
          <a:p>
            <a:pPr>
              <a:buFont typeface="Arial" pitchFamily="34" charset="0"/>
              <a:buChar char="•"/>
            </a:pPr>
            <a:endParaRPr lang="en-CA" sz="2400" dirty="0" smtClean="0"/>
          </a:p>
          <a:p>
            <a:pPr>
              <a:buFont typeface="Arial" pitchFamily="34" charset="0"/>
              <a:buChar char="•"/>
            </a:pPr>
            <a:r>
              <a:rPr lang="en-CA" sz="2400" b="1" dirty="0" smtClean="0"/>
              <a:t>  Pauli </a:t>
            </a:r>
            <a:r>
              <a:rPr lang="en-CA" sz="2400" b="1" dirty="0" smtClean="0"/>
              <a:t>Exclusion Principle</a:t>
            </a:r>
            <a:r>
              <a:rPr lang="en-CA" sz="2400" dirty="0" smtClean="0"/>
              <a:t>: No two electrons in an </a:t>
            </a:r>
            <a:r>
              <a:rPr lang="en-CA" sz="2400" dirty="0" smtClean="0"/>
              <a:t/>
            </a:r>
            <a:br>
              <a:rPr lang="en-CA" sz="2400" dirty="0" smtClean="0"/>
            </a:br>
            <a:r>
              <a:rPr lang="en-CA" sz="2400" dirty="0" smtClean="0"/>
              <a:t>   atom </a:t>
            </a:r>
            <a:r>
              <a:rPr lang="en-CA" sz="2400" dirty="0" smtClean="0"/>
              <a:t>can occupy the same four quantum </a:t>
            </a:r>
            <a:r>
              <a:rPr lang="en-CA" sz="2400" dirty="0" smtClean="0"/>
              <a:t/>
            </a:r>
            <a:br>
              <a:rPr lang="en-CA" sz="2400" dirty="0" smtClean="0"/>
            </a:br>
            <a:r>
              <a:rPr lang="en-CA" sz="2400" dirty="0" smtClean="0"/>
              <a:t>   numbers</a:t>
            </a:r>
            <a:r>
              <a:rPr lang="en-CA" sz="2400" dirty="0" smtClean="0"/>
              <a:t>; no two electrons in the same </a:t>
            </a:r>
            <a:r>
              <a:rPr lang="en-CA" sz="2400" dirty="0" smtClean="0"/>
              <a:t/>
            </a:r>
            <a:br>
              <a:rPr lang="en-CA" sz="2400" dirty="0" smtClean="0"/>
            </a:br>
            <a:r>
              <a:rPr lang="en-CA" sz="2400" dirty="0" smtClean="0"/>
              <a:t>   atomic </a:t>
            </a:r>
            <a:r>
              <a:rPr lang="en-CA" sz="2400" dirty="0" smtClean="0"/>
              <a:t>orbit can have the same spin; only </a:t>
            </a:r>
            <a:r>
              <a:rPr lang="en-CA" sz="2400" dirty="0" smtClean="0"/>
              <a:t/>
            </a:r>
            <a:br>
              <a:rPr lang="en-CA" sz="2400" dirty="0" smtClean="0"/>
            </a:br>
            <a:r>
              <a:rPr lang="en-CA" sz="2400" dirty="0" smtClean="0"/>
              <a:t>   two </a:t>
            </a:r>
            <a:r>
              <a:rPr lang="en-CA" sz="2400" dirty="0" smtClean="0"/>
              <a:t>electrons with opposite spins can </a:t>
            </a:r>
            <a:r>
              <a:rPr lang="en-CA" sz="2400" dirty="0" smtClean="0"/>
              <a:t/>
            </a:r>
            <a:br>
              <a:rPr lang="en-CA" sz="2400" dirty="0" smtClean="0"/>
            </a:br>
            <a:r>
              <a:rPr lang="en-CA" sz="2400" dirty="0" smtClean="0"/>
              <a:t>   occupy </a:t>
            </a:r>
            <a:r>
              <a:rPr lang="en-CA" sz="2400" dirty="0" smtClean="0"/>
              <a:t>the same orbital. </a:t>
            </a:r>
            <a:endParaRPr lang="en-CA" sz="2400" dirty="0"/>
          </a:p>
        </p:txBody>
      </p:sp>
      <p:sp>
        <p:nvSpPr>
          <p:cNvPr id="6" name="Rectangle 42"/>
          <p:cNvSpPr>
            <a:spLocks noChangeArrowheads="1"/>
          </p:cNvSpPr>
          <p:nvPr/>
        </p:nvSpPr>
        <p:spPr bwMode="auto">
          <a:xfrm>
            <a:off x="0" y="0"/>
            <a:ext cx="5522913" cy="841375"/>
          </a:xfrm>
          <a:prstGeom prst="rect">
            <a:avLst/>
          </a:prstGeom>
          <a:solidFill>
            <a:schemeClr val="accent2">
              <a:lumMod val="50000"/>
              <a:alpha val="41000"/>
            </a:schemeClr>
          </a:solidFill>
          <a:ln w="9525">
            <a:noFill/>
            <a:miter lim="800000"/>
            <a:headEnd/>
            <a:tailEnd/>
          </a:ln>
          <a:effectLst/>
        </p:spPr>
        <p:txBody>
          <a:bodyPr wrap="none" anchor="ctr"/>
          <a:lstStyle/>
          <a:p>
            <a:endParaRPr lang="fr-CA"/>
          </a:p>
        </p:txBody>
      </p:sp>
      <p:sp>
        <p:nvSpPr>
          <p:cNvPr id="7" name="Rectangle 30"/>
          <p:cNvSpPr>
            <a:spLocks noChangeArrowheads="1"/>
          </p:cNvSpPr>
          <p:nvPr/>
        </p:nvSpPr>
        <p:spPr bwMode="auto">
          <a:xfrm>
            <a:off x="482600" y="147638"/>
            <a:ext cx="4953000" cy="579437"/>
          </a:xfrm>
          <a:prstGeom prst="rect">
            <a:avLst/>
          </a:prstGeom>
          <a:noFill/>
          <a:ln w="9525">
            <a:noFill/>
            <a:miter lim="800000"/>
            <a:headEnd/>
            <a:tailEnd/>
          </a:ln>
          <a:effectLst/>
        </p:spPr>
        <p:txBody>
          <a:bodyPr>
            <a:spAutoFit/>
          </a:bodyPr>
          <a:lstStyle/>
          <a:p>
            <a:r>
              <a:rPr lang="en-US" sz="3200" b="1" dirty="0" smtClean="0">
                <a:solidFill>
                  <a:schemeClr val="tx2"/>
                </a:solidFill>
              </a:rPr>
              <a:t>Theoretical Overview</a:t>
            </a:r>
            <a:endParaRPr lang="en-US" sz="7200" b="1" dirty="0">
              <a:solidFill>
                <a:schemeClr val="tx2"/>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41" name="Rectangle 53"/>
          <p:cNvSpPr>
            <a:spLocks noChangeArrowheads="1"/>
          </p:cNvSpPr>
          <p:nvPr/>
        </p:nvSpPr>
        <p:spPr bwMode="auto">
          <a:xfrm>
            <a:off x="6005513" y="6194425"/>
            <a:ext cx="3062287" cy="466725"/>
          </a:xfrm>
          <a:prstGeom prst="rect">
            <a:avLst/>
          </a:prstGeom>
          <a:solidFill>
            <a:schemeClr val="accent1">
              <a:alpha val="41000"/>
            </a:schemeClr>
          </a:solidFill>
          <a:ln w="9525">
            <a:noFill/>
            <a:miter lim="800000"/>
            <a:headEnd/>
            <a:tailEnd/>
          </a:ln>
          <a:effectLst/>
        </p:spPr>
        <p:txBody>
          <a:bodyPr wrap="none" anchor="ctr"/>
          <a:lstStyle/>
          <a:p>
            <a:endParaRPr lang="fr-CA"/>
          </a:p>
        </p:txBody>
      </p:sp>
      <p:sp>
        <p:nvSpPr>
          <p:cNvPr id="12336" name="Rectangle 48"/>
          <p:cNvSpPr>
            <a:spLocks noChangeArrowheads="1"/>
          </p:cNvSpPr>
          <p:nvPr/>
        </p:nvSpPr>
        <p:spPr bwMode="auto">
          <a:xfrm>
            <a:off x="533400" y="6202363"/>
            <a:ext cx="4854575" cy="579437"/>
          </a:xfrm>
          <a:prstGeom prst="rect">
            <a:avLst/>
          </a:prstGeom>
          <a:noFill/>
          <a:ln w="9525">
            <a:noFill/>
            <a:miter lim="800000"/>
            <a:headEnd/>
            <a:tailEnd/>
          </a:ln>
          <a:effectLst/>
        </p:spPr>
        <p:txBody>
          <a:bodyPr>
            <a:spAutoFit/>
          </a:bodyPr>
          <a:lstStyle/>
          <a:p>
            <a:r>
              <a:rPr lang="en-US" sz="3200" b="1" dirty="0">
                <a:solidFill>
                  <a:srgbClr val="F2FDF7"/>
                </a:solidFill>
              </a:rPr>
              <a:t>DEFAULT STYLES</a:t>
            </a:r>
            <a:endParaRPr lang="en-US" sz="7200" b="1" dirty="0"/>
          </a:p>
        </p:txBody>
      </p:sp>
      <p:sp>
        <p:nvSpPr>
          <p:cNvPr id="12338" name="Text Box 50"/>
          <p:cNvSpPr txBox="1">
            <a:spLocks noChangeArrowheads="1"/>
          </p:cNvSpPr>
          <p:nvPr/>
        </p:nvSpPr>
        <p:spPr bwMode="auto">
          <a:xfrm>
            <a:off x="8610600" y="6259513"/>
            <a:ext cx="409575" cy="336550"/>
          </a:xfrm>
          <a:prstGeom prst="rect">
            <a:avLst/>
          </a:prstGeom>
          <a:noFill/>
          <a:ln w="9525">
            <a:noFill/>
            <a:miter lim="800000"/>
            <a:headEnd/>
            <a:tailEnd/>
          </a:ln>
          <a:effectLst/>
        </p:spPr>
        <p:txBody>
          <a:bodyPr wrap="none">
            <a:spAutoFit/>
          </a:bodyPr>
          <a:lstStyle/>
          <a:p>
            <a:r>
              <a:rPr lang="en-US" sz="1600" b="1">
                <a:solidFill>
                  <a:schemeClr val="bg1"/>
                </a:solidFill>
              </a:rPr>
              <a:t>04</a:t>
            </a:r>
            <a:endParaRPr lang="en-US"/>
          </a:p>
        </p:txBody>
      </p:sp>
      <p:sp>
        <p:nvSpPr>
          <p:cNvPr id="12343" name="Rectangle 55"/>
          <p:cNvSpPr>
            <a:spLocks noChangeArrowheads="1"/>
          </p:cNvSpPr>
          <p:nvPr/>
        </p:nvSpPr>
        <p:spPr bwMode="auto">
          <a:xfrm>
            <a:off x="0" y="0"/>
            <a:ext cx="7380312" cy="606426"/>
          </a:xfrm>
          <a:prstGeom prst="rect">
            <a:avLst/>
          </a:prstGeom>
          <a:solidFill>
            <a:schemeClr val="accent2">
              <a:lumMod val="50000"/>
              <a:alpha val="41000"/>
            </a:schemeClr>
          </a:solidFill>
          <a:ln w="9525">
            <a:solidFill>
              <a:schemeClr val="accent2">
                <a:lumMod val="50000"/>
              </a:schemeClr>
            </a:solidFill>
            <a:miter lim="800000"/>
            <a:headEnd/>
            <a:tailEnd/>
          </a:ln>
          <a:effectLst/>
        </p:spPr>
        <p:txBody>
          <a:bodyPr wrap="none" anchor="ctr"/>
          <a:lstStyle/>
          <a:p>
            <a:endParaRPr lang="fr-CA" dirty="0">
              <a:solidFill>
                <a:schemeClr val="tx2">
                  <a:lumMod val="85000"/>
                </a:schemeClr>
              </a:solidFill>
            </a:endParaRPr>
          </a:p>
        </p:txBody>
      </p:sp>
      <p:sp>
        <p:nvSpPr>
          <p:cNvPr id="12344" name="Rectangle 56"/>
          <p:cNvSpPr>
            <a:spLocks noChangeArrowheads="1"/>
          </p:cNvSpPr>
          <p:nvPr/>
        </p:nvSpPr>
        <p:spPr bwMode="auto">
          <a:xfrm>
            <a:off x="143508" y="21650"/>
            <a:ext cx="7092788" cy="584775"/>
          </a:xfrm>
          <a:prstGeom prst="rect">
            <a:avLst/>
          </a:prstGeom>
          <a:noFill/>
          <a:ln w="9525">
            <a:noFill/>
            <a:miter lim="800000"/>
            <a:headEnd/>
            <a:tailEnd/>
          </a:ln>
          <a:effectLst/>
        </p:spPr>
        <p:txBody>
          <a:bodyPr wrap="square">
            <a:spAutoFit/>
          </a:bodyPr>
          <a:lstStyle/>
          <a:p>
            <a:r>
              <a:rPr lang="en-US" sz="3200" b="1" dirty="0" smtClean="0">
                <a:solidFill>
                  <a:schemeClr val="tx2"/>
                </a:solidFill>
              </a:rPr>
              <a:t>Potential Difficulties / Suggestions</a:t>
            </a:r>
            <a:endParaRPr lang="en-US" sz="7200" b="1" dirty="0">
              <a:solidFill>
                <a:schemeClr val="tx2"/>
              </a:solidFill>
            </a:endParaRPr>
          </a:p>
        </p:txBody>
      </p:sp>
      <p:graphicFrame>
        <p:nvGraphicFramePr>
          <p:cNvPr id="23" name="Table 22"/>
          <p:cNvGraphicFramePr>
            <a:graphicFrameLocks noGrp="1"/>
          </p:cNvGraphicFramePr>
          <p:nvPr/>
        </p:nvGraphicFramePr>
        <p:xfrm>
          <a:off x="143506" y="764704"/>
          <a:ext cx="8876668" cy="5411953"/>
        </p:xfrm>
        <a:graphic>
          <a:graphicData uri="http://schemas.openxmlformats.org/drawingml/2006/table">
            <a:tbl>
              <a:tblPr firstRow="1" bandRow="1">
                <a:tableStyleId>{6E25E649-3F16-4E02-A733-19D2CDBF48F0}</a:tableStyleId>
              </a:tblPr>
              <a:tblGrid>
                <a:gridCol w="4212470"/>
                <a:gridCol w="4664198"/>
              </a:tblGrid>
              <a:tr h="657073">
                <a:tc>
                  <a:txBody>
                    <a:bodyPr/>
                    <a:lstStyle/>
                    <a:p>
                      <a:r>
                        <a:rPr lang="en-CA" noProof="0" dirty="0" smtClean="0"/>
                        <a:t>Difficulty</a:t>
                      </a:r>
                      <a:endParaRPr lang="en-CA" noProof="0" dirty="0"/>
                    </a:p>
                  </a:txBody>
                  <a:tcPr/>
                </a:tc>
                <a:tc>
                  <a:txBody>
                    <a:bodyPr/>
                    <a:lstStyle/>
                    <a:p>
                      <a:r>
                        <a:rPr lang="en-CA" noProof="0" dirty="0" smtClean="0"/>
                        <a:t>Suggestion</a:t>
                      </a:r>
                      <a:endParaRPr lang="en-CA" noProof="0" dirty="0"/>
                    </a:p>
                  </a:txBody>
                  <a:tcPr/>
                </a:tc>
              </a:tr>
              <a:tr h="657073">
                <a:tc>
                  <a:txBody>
                    <a:bodyPr/>
                    <a:lstStyle/>
                    <a:p>
                      <a:r>
                        <a:rPr lang="en-CA" sz="1600" noProof="0" dirty="0" smtClean="0"/>
                        <a:t>The</a:t>
                      </a:r>
                      <a:r>
                        <a:rPr lang="en-CA" sz="1600" baseline="0" noProof="0" dirty="0" smtClean="0"/>
                        <a:t> planetary model has been taught for the three preceding school years.  For some students, the idea of </a:t>
                      </a:r>
                      <a:r>
                        <a:rPr lang="en-CA" sz="1600" baseline="0" noProof="0" dirty="0" err="1" smtClean="0"/>
                        <a:t>subshells</a:t>
                      </a:r>
                      <a:r>
                        <a:rPr lang="en-CA" sz="1600" baseline="0" noProof="0" dirty="0" smtClean="0"/>
                        <a:t> will present a major concept shift.</a:t>
                      </a:r>
                      <a:endParaRPr lang="en-CA" sz="1600" noProof="0" dirty="0"/>
                    </a:p>
                  </a:txBody>
                  <a:tcPr/>
                </a:tc>
                <a:tc>
                  <a:txBody>
                    <a:bodyPr/>
                    <a:lstStyle/>
                    <a:p>
                      <a:r>
                        <a:rPr lang="en-CA" sz="1600" noProof="0" dirty="0" smtClean="0"/>
                        <a:t>The idea of </a:t>
                      </a:r>
                      <a:r>
                        <a:rPr lang="en-CA" sz="1600" noProof="0" dirty="0" err="1" smtClean="0"/>
                        <a:t>subshells</a:t>
                      </a:r>
                      <a:r>
                        <a:rPr lang="en-CA" sz="1600" noProof="0" dirty="0" smtClean="0"/>
                        <a:t> must be clearly understood before</a:t>
                      </a:r>
                      <a:r>
                        <a:rPr lang="en-CA" sz="1600" baseline="0" noProof="0" dirty="0" smtClean="0"/>
                        <a:t> proceeding with the other lessons.  Making the link to Bohr’s work and spectral analysis is key to building upon the quantum model.</a:t>
                      </a:r>
                      <a:endParaRPr lang="en-CA" sz="1600" noProof="0" dirty="0"/>
                    </a:p>
                  </a:txBody>
                  <a:tcPr/>
                </a:tc>
              </a:tr>
              <a:tr h="657073">
                <a:tc>
                  <a:txBody>
                    <a:bodyPr/>
                    <a:lstStyle/>
                    <a:p>
                      <a:r>
                        <a:rPr lang="en-CA" sz="1600" noProof="0" dirty="0" smtClean="0"/>
                        <a:t>Some students may not be able to visualize what</a:t>
                      </a:r>
                      <a:r>
                        <a:rPr lang="en-CA" sz="1600" baseline="0" noProof="0" dirty="0" smtClean="0"/>
                        <a:t> Bohr did and his work on spectral analysis.</a:t>
                      </a:r>
                      <a:endParaRPr lang="en-CA" sz="1600" noProof="0" dirty="0"/>
                    </a:p>
                  </a:txBody>
                  <a:tcPr/>
                </a:tc>
                <a:tc>
                  <a:txBody>
                    <a:bodyPr/>
                    <a:lstStyle/>
                    <a:p>
                      <a:r>
                        <a:rPr lang="en-CA" sz="1600" noProof="0" dirty="0" smtClean="0"/>
                        <a:t>Perform</a:t>
                      </a:r>
                      <a:r>
                        <a:rPr lang="en-CA" sz="1600" baseline="0" noProof="0" dirty="0" smtClean="0"/>
                        <a:t> a flame chemistry demonstration to show the different emission spectral bands of light seen using a spectrometer </a:t>
                      </a:r>
                      <a:endParaRPr lang="en-CA" sz="1600" noProof="0" dirty="0"/>
                    </a:p>
                  </a:txBody>
                  <a:tcPr/>
                </a:tc>
              </a:tr>
              <a:tr h="657073">
                <a:tc>
                  <a:txBody>
                    <a:bodyPr/>
                    <a:lstStyle/>
                    <a:p>
                      <a:r>
                        <a:rPr lang="en-CA" sz="1600" noProof="0" dirty="0" smtClean="0"/>
                        <a:t>Students may have difficulty visualizing the </a:t>
                      </a:r>
                      <a:r>
                        <a:rPr lang="en-CA" sz="1600" noProof="0" dirty="0" err="1" smtClean="0"/>
                        <a:t>s,p,d,f</a:t>
                      </a:r>
                      <a:r>
                        <a:rPr lang="en-CA" sz="1600" baseline="0" noProof="0" dirty="0" smtClean="0"/>
                        <a:t> orbitals and their placement within the periodic table</a:t>
                      </a:r>
                      <a:endParaRPr lang="en-CA" sz="1600" noProof="0" dirty="0"/>
                    </a:p>
                  </a:txBody>
                  <a:tcPr/>
                </a:tc>
                <a:tc>
                  <a:txBody>
                    <a:bodyPr/>
                    <a:lstStyle/>
                    <a:p>
                      <a:r>
                        <a:rPr lang="en-CA" sz="1600" noProof="0" dirty="0" smtClean="0"/>
                        <a:t>Give</a:t>
                      </a:r>
                      <a:r>
                        <a:rPr lang="en-CA" sz="1600" baseline="0" noProof="0" dirty="0" smtClean="0"/>
                        <a:t> the students a ‘blank’ periodic table.  A useful group exercise would be to ‘fill’ in the first three periods of the periodic table and label each type of orbital as per the quantum model.  Diagnostics should be used to ensure comprehension.</a:t>
                      </a:r>
                      <a:endParaRPr lang="en-CA" sz="1600" noProof="0" dirty="0"/>
                    </a:p>
                  </a:txBody>
                  <a:tcPr/>
                </a:tc>
              </a:tr>
              <a:tr h="657073">
                <a:tc>
                  <a:txBody>
                    <a:bodyPr/>
                    <a:lstStyle/>
                    <a:p>
                      <a:r>
                        <a:rPr lang="en-CA" sz="1600" noProof="0" dirty="0" smtClean="0"/>
                        <a:t>Some students may have difficulty grasping that two electrons cannot have the same quantum number (</a:t>
                      </a:r>
                      <a:r>
                        <a:rPr lang="en-CA" sz="1600" noProof="0" dirty="0" err="1" smtClean="0"/>
                        <a:t>n,l,m,s</a:t>
                      </a:r>
                      <a:r>
                        <a:rPr lang="en-CA" sz="1600" noProof="0" dirty="0" smtClean="0"/>
                        <a:t>)</a:t>
                      </a:r>
                      <a:r>
                        <a:rPr lang="en-CA" sz="1600" baseline="0" noProof="0" dirty="0" smtClean="0"/>
                        <a:t> i.e. Pauli exclusion principal</a:t>
                      </a:r>
                      <a:endParaRPr lang="en-CA" sz="1600" noProof="0" dirty="0"/>
                    </a:p>
                  </a:txBody>
                  <a:tcPr/>
                </a:tc>
                <a:tc>
                  <a:txBody>
                    <a:bodyPr/>
                    <a:lstStyle/>
                    <a:p>
                      <a:r>
                        <a:rPr lang="en-CA" sz="1600" noProof="0" dirty="0" smtClean="0"/>
                        <a:t>Assign</a:t>
                      </a:r>
                      <a:r>
                        <a:rPr lang="en-CA" sz="1600" baseline="0" noProof="0" dirty="0" smtClean="0"/>
                        <a:t> students to teams and have them work out the quantum numbers for the first two periods of the periodic table.  Students can then be selected to present their findings to the class.</a:t>
                      </a:r>
                      <a:endParaRPr lang="en-CA" sz="1600" noProof="0" dirty="0"/>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41" name="Rectangle 53"/>
          <p:cNvSpPr>
            <a:spLocks noChangeArrowheads="1"/>
          </p:cNvSpPr>
          <p:nvPr/>
        </p:nvSpPr>
        <p:spPr bwMode="auto">
          <a:xfrm>
            <a:off x="6005513" y="6194425"/>
            <a:ext cx="3062287" cy="466725"/>
          </a:xfrm>
          <a:prstGeom prst="rect">
            <a:avLst/>
          </a:prstGeom>
          <a:solidFill>
            <a:schemeClr val="accent1">
              <a:alpha val="41000"/>
            </a:schemeClr>
          </a:solidFill>
          <a:ln w="9525">
            <a:noFill/>
            <a:miter lim="800000"/>
            <a:headEnd/>
            <a:tailEnd/>
          </a:ln>
          <a:effectLst/>
        </p:spPr>
        <p:txBody>
          <a:bodyPr wrap="none" anchor="ctr"/>
          <a:lstStyle/>
          <a:p>
            <a:endParaRPr lang="fr-CA"/>
          </a:p>
        </p:txBody>
      </p:sp>
      <p:sp>
        <p:nvSpPr>
          <p:cNvPr id="12338" name="Text Box 50"/>
          <p:cNvSpPr txBox="1">
            <a:spLocks noChangeArrowheads="1"/>
          </p:cNvSpPr>
          <p:nvPr/>
        </p:nvSpPr>
        <p:spPr bwMode="auto">
          <a:xfrm>
            <a:off x="8610600" y="6259513"/>
            <a:ext cx="412292" cy="338554"/>
          </a:xfrm>
          <a:prstGeom prst="rect">
            <a:avLst/>
          </a:prstGeom>
          <a:noFill/>
          <a:ln w="9525">
            <a:noFill/>
            <a:miter lim="800000"/>
            <a:headEnd/>
            <a:tailEnd/>
          </a:ln>
          <a:effectLst/>
        </p:spPr>
        <p:txBody>
          <a:bodyPr wrap="none">
            <a:spAutoFit/>
          </a:bodyPr>
          <a:lstStyle/>
          <a:p>
            <a:r>
              <a:rPr lang="en-US" sz="1600" b="1" dirty="0" smtClean="0">
                <a:solidFill>
                  <a:schemeClr val="bg1"/>
                </a:solidFill>
              </a:rPr>
              <a:t>05</a:t>
            </a:r>
            <a:endParaRPr lang="en-US" dirty="0"/>
          </a:p>
        </p:txBody>
      </p:sp>
      <p:sp>
        <p:nvSpPr>
          <p:cNvPr id="12343" name="Rectangle 55"/>
          <p:cNvSpPr>
            <a:spLocks noChangeArrowheads="1"/>
          </p:cNvSpPr>
          <p:nvPr/>
        </p:nvSpPr>
        <p:spPr bwMode="auto">
          <a:xfrm>
            <a:off x="-17784" y="0"/>
            <a:ext cx="2663788" cy="841375"/>
          </a:xfrm>
          <a:prstGeom prst="rect">
            <a:avLst/>
          </a:prstGeom>
          <a:solidFill>
            <a:schemeClr val="accent2">
              <a:lumMod val="50000"/>
              <a:alpha val="41000"/>
            </a:schemeClr>
          </a:solidFill>
          <a:ln w="9525">
            <a:noFill/>
            <a:miter lim="800000"/>
            <a:headEnd/>
            <a:tailEnd/>
          </a:ln>
          <a:effectLst/>
        </p:spPr>
        <p:txBody>
          <a:bodyPr wrap="none" anchor="ctr"/>
          <a:lstStyle/>
          <a:p>
            <a:endParaRPr lang="fr-CA"/>
          </a:p>
        </p:txBody>
      </p:sp>
      <p:sp>
        <p:nvSpPr>
          <p:cNvPr id="12344" name="Rectangle 56"/>
          <p:cNvSpPr>
            <a:spLocks noChangeArrowheads="1"/>
          </p:cNvSpPr>
          <p:nvPr/>
        </p:nvSpPr>
        <p:spPr bwMode="auto">
          <a:xfrm>
            <a:off x="125724" y="21651"/>
            <a:ext cx="2358988" cy="584775"/>
          </a:xfrm>
          <a:prstGeom prst="rect">
            <a:avLst/>
          </a:prstGeom>
          <a:noFill/>
          <a:ln w="9525">
            <a:noFill/>
            <a:miter lim="800000"/>
            <a:headEnd/>
            <a:tailEnd/>
          </a:ln>
          <a:effectLst/>
        </p:spPr>
        <p:txBody>
          <a:bodyPr wrap="square">
            <a:spAutoFit/>
          </a:bodyPr>
          <a:lstStyle/>
          <a:p>
            <a:r>
              <a:rPr lang="en-US" sz="3200" b="1" dirty="0" smtClean="0">
                <a:solidFill>
                  <a:schemeClr val="tx2"/>
                </a:solidFill>
              </a:rPr>
              <a:t>Visual Aids</a:t>
            </a:r>
            <a:endParaRPr lang="en-US" sz="7200" b="1" dirty="0">
              <a:solidFill>
                <a:schemeClr val="tx2"/>
              </a:solidFill>
            </a:endParaRPr>
          </a:p>
        </p:txBody>
      </p:sp>
      <p:sp>
        <p:nvSpPr>
          <p:cNvPr id="10" name="Rectangle 41"/>
          <p:cNvSpPr>
            <a:spLocks noChangeArrowheads="1"/>
          </p:cNvSpPr>
          <p:nvPr/>
        </p:nvSpPr>
        <p:spPr bwMode="auto">
          <a:xfrm>
            <a:off x="0" y="980728"/>
            <a:ext cx="9144000" cy="1080120"/>
          </a:xfrm>
          <a:prstGeom prst="rect">
            <a:avLst/>
          </a:prstGeom>
          <a:solidFill>
            <a:srgbClr val="5D7E9D">
              <a:alpha val="41000"/>
            </a:srgbClr>
          </a:solidFill>
          <a:ln w="9525">
            <a:noFill/>
            <a:miter lim="800000"/>
            <a:headEnd/>
            <a:tailEnd/>
          </a:ln>
          <a:effectLst/>
        </p:spPr>
        <p:txBody>
          <a:bodyPr wrap="none" anchor="ctr"/>
          <a:lstStyle/>
          <a:p>
            <a:endParaRPr lang="en-CA" dirty="0" smtClean="0"/>
          </a:p>
          <a:p>
            <a:r>
              <a:rPr lang="en-CA" sz="1600" dirty="0" smtClean="0"/>
              <a:t>There are many good visual aids that we can use to help student’s comprehension such as:</a:t>
            </a:r>
          </a:p>
          <a:p>
            <a:r>
              <a:rPr lang="en-CA" sz="1600" dirty="0" smtClean="0"/>
              <a:t>Videos, graphs, online simulations, quizzes etc....</a:t>
            </a:r>
          </a:p>
          <a:p>
            <a:r>
              <a:rPr lang="en-CA" sz="1600" dirty="0" smtClean="0"/>
              <a:t>Here are a few examples:</a:t>
            </a:r>
          </a:p>
          <a:p>
            <a:endParaRPr lang="en-CA" sz="1600" dirty="0" smtClean="0"/>
          </a:p>
        </p:txBody>
      </p:sp>
      <p:sp>
        <p:nvSpPr>
          <p:cNvPr id="11" name="Rectangle 39"/>
          <p:cNvSpPr>
            <a:spLocks noChangeArrowheads="1"/>
          </p:cNvSpPr>
          <p:nvPr/>
        </p:nvSpPr>
        <p:spPr bwMode="auto">
          <a:xfrm>
            <a:off x="125724" y="2240868"/>
            <a:ext cx="4338264" cy="3132348"/>
          </a:xfrm>
          <a:prstGeom prst="rect">
            <a:avLst/>
          </a:prstGeom>
          <a:solidFill>
            <a:schemeClr val="hlink">
              <a:alpha val="41000"/>
            </a:schemeClr>
          </a:solidFill>
          <a:ln w="9525">
            <a:noFill/>
            <a:miter lim="800000"/>
            <a:headEnd/>
            <a:tailEnd/>
          </a:ln>
          <a:effectLst/>
        </p:spPr>
        <p:txBody>
          <a:bodyPr wrap="none" anchor="ctr"/>
          <a:lstStyle/>
          <a:p>
            <a:endParaRPr lang="en-CA" sz="1600" b="1" dirty="0" smtClean="0"/>
          </a:p>
          <a:p>
            <a:endParaRPr lang="en-CA" sz="1600" b="1" dirty="0" smtClean="0"/>
          </a:p>
          <a:p>
            <a:endParaRPr lang="en-CA" dirty="0"/>
          </a:p>
          <a:p>
            <a:endParaRPr lang="en-CA" dirty="0"/>
          </a:p>
          <a:p>
            <a:endParaRPr lang="en-CA" dirty="0" smtClean="0"/>
          </a:p>
          <a:p>
            <a:endParaRPr lang="en-CA" dirty="0"/>
          </a:p>
          <a:p>
            <a:endParaRPr lang="en-CA" dirty="0"/>
          </a:p>
          <a:p>
            <a:endParaRPr lang="en-CA" dirty="0" smtClean="0"/>
          </a:p>
          <a:p>
            <a:endParaRPr lang="en-CA" dirty="0"/>
          </a:p>
          <a:p>
            <a:endParaRPr lang="en-CA" dirty="0" smtClean="0"/>
          </a:p>
          <a:p>
            <a:endParaRPr lang="en-CA" dirty="0"/>
          </a:p>
          <a:p>
            <a:r>
              <a:rPr lang="en-CA" dirty="0" smtClean="0"/>
              <a:t>				</a:t>
            </a:r>
            <a:r>
              <a:rPr lang="en-CA" sz="1600" dirty="0" smtClean="0"/>
              <a:t>ref:</a:t>
            </a:r>
            <a:r>
              <a:rPr lang="en-CA" sz="800" b="1" dirty="0" smtClean="0"/>
              <a:t>4</a:t>
            </a:r>
            <a:endParaRPr lang="en-CA" sz="800" b="1" dirty="0"/>
          </a:p>
        </p:txBody>
      </p:sp>
      <p:sp>
        <p:nvSpPr>
          <p:cNvPr id="12" name="Rectangle 39"/>
          <p:cNvSpPr>
            <a:spLocks noChangeArrowheads="1"/>
          </p:cNvSpPr>
          <p:nvPr/>
        </p:nvSpPr>
        <p:spPr bwMode="auto">
          <a:xfrm>
            <a:off x="4752020" y="2240868"/>
            <a:ext cx="4270872" cy="3132348"/>
          </a:xfrm>
          <a:prstGeom prst="rect">
            <a:avLst/>
          </a:prstGeom>
          <a:solidFill>
            <a:schemeClr val="hlink">
              <a:alpha val="41000"/>
            </a:schemeClr>
          </a:solidFill>
          <a:ln w="9525">
            <a:noFill/>
            <a:miter lim="800000"/>
            <a:headEnd/>
            <a:tailEnd/>
          </a:ln>
          <a:effectLst/>
        </p:spPr>
        <p:txBody>
          <a:bodyPr wrap="none" anchor="ctr"/>
          <a:lstStyle/>
          <a:p>
            <a:endParaRPr lang="en-CA" sz="1600" b="1" dirty="0" smtClean="0"/>
          </a:p>
          <a:p>
            <a:endParaRPr lang="en-CA" sz="1600" b="1" dirty="0"/>
          </a:p>
          <a:p>
            <a:endParaRPr lang="en-CA" sz="1600" b="1" dirty="0" smtClean="0"/>
          </a:p>
          <a:p>
            <a:r>
              <a:rPr lang="en-CA" sz="1600" b="1" dirty="0" smtClean="0"/>
              <a:t>Click on </a:t>
            </a:r>
          </a:p>
          <a:p>
            <a:r>
              <a:rPr lang="en-CA" sz="1600" b="1" dirty="0" smtClean="0"/>
              <a:t>the link to</a:t>
            </a:r>
          </a:p>
          <a:p>
            <a:r>
              <a:rPr lang="en-CA" sz="1600" b="1" dirty="0" smtClean="0"/>
              <a:t>see the 3D</a:t>
            </a:r>
          </a:p>
          <a:p>
            <a:r>
              <a:rPr lang="en-CA" sz="1600" b="1" dirty="0" smtClean="0"/>
              <a:t>quantum</a:t>
            </a:r>
          </a:p>
          <a:p>
            <a:r>
              <a:rPr lang="en-CA" sz="1600" b="1" dirty="0" smtClean="0"/>
              <a:t>orbital</a:t>
            </a:r>
          </a:p>
          <a:p>
            <a:r>
              <a:rPr lang="en-CA" sz="1600" b="1" dirty="0" smtClean="0"/>
              <a:t>Models</a:t>
            </a:r>
          </a:p>
          <a:p>
            <a:endParaRPr lang="en-CA" sz="1600" b="1" dirty="0"/>
          </a:p>
          <a:p>
            <a:endParaRPr lang="en-CA" sz="1600" b="1" dirty="0" smtClean="0"/>
          </a:p>
          <a:p>
            <a:r>
              <a:rPr lang="en-CA" sz="1600" b="1" dirty="0" smtClean="0">
                <a:hlinkClick r:id="rId3"/>
              </a:rPr>
              <a:t>3D quantum models:</a:t>
            </a:r>
            <a:r>
              <a:rPr lang="en-CA" sz="1600" b="1" dirty="0" smtClean="0"/>
              <a:t>  (ref: </a:t>
            </a:r>
            <a:r>
              <a:rPr lang="en-CA" sz="800" b="1" dirty="0" smtClean="0"/>
              <a:t>6</a:t>
            </a:r>
            <a:r>
              <a:rPr lang="en-CA" sz="1600" b="1" dirty="0" smtClean="0"/>
              <a:t>)</a:t>
            </a:r>
          </a:p>
          <a:p>
            <a:endParaRPr lang="en-CA" sz="1600" b="1" dirty="0" smtClean="0"/>
          </a:p>
        </p:txBody>
      </p:sp>
      <p:sp>
        <p:nvSpPr>
          <p:cNvPr id="13" name="Rectangle 39"/>
          <p:cNvSpPr>
            <a:spLocks noChangeArrowheads="1"/>
          </p:cNvSpPr>
          <p:nvPr/>
        </p:nvSpPr>
        <p:spPr bwMode="auto">
          <a:xfrm>
            <a:off x="125724" y="5517231"/>
            <a:ext cx="5562400" cy="677193"/>
          </a:xfrm>
          <a:prstGeom prst="rect">
            <a:avLst/>
          </a:prstGeom>
          <a:solidFill>
            <a:schemeClr val="hlink">
              <a:alpha val="41000"/>
            </a:schemeClr>
          </a:solidFill>
          <a:ln w="9525">
            <a:noFill/>
            <a:miter lim="800000"/>
            <a:headEnd/>
            <a:tailEnd/>
          </a:ln>
          <a:effectLst/>
        </p:spPr>
        <p:txBody>
          <a:bodyPr wrap="none" anchor="ctr"/>
          <a:lstStyle/>
          <a:p>
            <a:r>
              <a:rPr lang="en-CA" sz="1600" b="1" dirty="0" smtClean="0">
                <a:hlinkClick r:id="rId4"/>
              </a:rPr>
              <a:t>Take the online quiz:</a:t>
            </a:r>
            <a:r>
              <a:rPr lang="en-CA" sz="1600" b="1" dirty="0" smtClean="0"/>
              <a:t>  (ref: </a:t>
            </a:r>
            <a:r>
              <a:rPr lang="en-CA" sz="800" b="1" dirty="0" smtClean="0"/>
              <a:t>5</a:t>
            </a:r>
            <a:r>
              <a:rPr lang="en-CA" sz="1600" b="1" dirty="0" smtClean="0"/>
              <a:t>)</a:t>
            </a:r>
          </a:p>
        </p:txBody>
      </p:sp>
      <p:pic>
        <p:nvPicPr>
          <p:cNvPr id="37890" name="Picture 2" descr="http://www.800mainstreet.com/33/0003-000-spdf-bloc.gif"/>
          <p:cNvPicPr>
            <a:picLocks noChangeAspect="1" noChangeArrowheads="1"/>
          </p:cNvPicPr>
          <p:nvPr/>
        </p:nvPicPr>
        <p:blipFill>
          <a:blip r:embed="rId5" cstate="print"/>
          <a:srcRect/>
          <a:stretch>
            <a:fillRect/>
          </a:stretch>
        </p:blipFill>
        <p:spPr bwMode="auto">
          <a:xfrm>
            <a:off x="103462" y="2240869"/>
            <a:ext cx="4216510" cy="3002156"/>
          </a:xfrm>
          <a:prstGeom prst="rect">
            <a:avLst/>
          </a:prstGeom>
          <a:noFill/>
        </p:spPr>
      </p:pic>
      <p:pic>
        <p:nvPicPr>
          <p:cNvPr id="37891" name="Picture 3"/>
          <p:cNvPicPr>
            <a:picLocks noChangeAspect="1" noChangeArrowheads="1"/>
          </p:cNvPicPr>
          <p:nvPr/>
        </p:nvPicPr>
        <p:blipFill>
          <a:blip r:embed="rId6" cstate="print"/>
          <a:srcRect/>
          <a:stretch>
            <a:fillRect/>
          </a:stretch>
        </p:blipFill>
        <p:spPr bwMode="auto">
          <a:xfrm>
            <a:off x="5935452" y="2240869"/>
            <a:ext cx="3132348" cy="262334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41" name="Rectangle 53"/>
          <p:cNvSpPr>
            <a:spLocks noChangeArrowheads="1"/>
          </p:cNvSpPr>
          <p:nvPr/>
        </p:nvSpPr>
        <p:spPr bwMode="auto">
          <a:xfrm>
            <a:off x="6005513" y="6194425"/>
            <a:ext cx="3062287" cy="466725"/>
          </a:xfrm>
          <a:prstGeom prst="rect">
            <a:avLst/>
          </a:prstGeom>
          <a:solidFill>
            <a:schemeClr val="accent1">
              <a:alpha val="41000"/>
            </a:schemeClr>
          </a:solidFill>
          <a:ln w="9525">
            <a:noFill/>
            <a:miter lim="800000"/>
            <a:headEnd/>
            <a:tailEnd/>
          </a:ln>
          <a:effectLst/>
        </p:spPr>
        <p:txBody>
          <a:bodyPr wrap="none" anchor="ctr"/>
          <a:lstStyle/>
          <a:p>
            <a:endParaRPr lang="fr-CA"/>
          </a:p>
        </p:txBody>
      </p:sp>
      <p:sp>
        <p:nvSpPr>
          <p:cNvPr id="12336" name="Rectangle 48"/>
          <p:cNvSpPr>
            <a:spLocks noChangeArrowheads="1"/>
          </p:cNvSpPr>
          <p:nvPr/>
        </p:nvSpPr>
        <p:spPr bwMode="auto">
          <a:xfrm>
            <a:off x="533400" y="6202363"/>
            <a:ext cx="4854575" cy="579437"/>
          </a:xfrm>
          <a:prstGeom prst="rect">
            <a:avLst/>
          </a:prstGeom>
          <a:noFill/>
          <a:ln w="9525">
            <a:noFill/>
            <a:miter lim="800000"/>
            <a:headEnd/>
            <a:tailEnd/>
          </a:ln>
          <a:effectLst/>
        </p:spPr>
        <p:txBody>
          <a:bodyPr>
            <a:spAutoFit/>
          </a:bodyPr>
          <a:lstStyle/>
          <a:p>
            <a:r>
              <a:rPr lang="en-US" sz="3200" b="1">
                <a:solidFill>
                  <a:srgbClr val="F2FDF7"/>
                </a:solidFill>
              </a:rPr>
              <a:t>DEFAULT STYLES</a:t>
            </a:r>
            <a:endParaRPr lang="en-US" sz="7200" b="1"/>
          </a:p>
        </p:txBody>
      </p:sp>
      <p:sp>
        <p:nvSpPr>
          <p:cNvPr id="12338" name="Text Box 50"/>
          <p:cNvSpPr txBox="1">
            <a:spLocks noChangeArrowheads="1"/>
          </p:cNvSpPr>
          <p:nvPr/>
        </p:nvSpPr>
        <p:spPr bwMode="auto">
          <a:xfrm>
            <a:off x="8610600" y="6259513"/>
            <a:ext cx="412292" cy="338554"/>
          </a:xfrm>
          <a:prstGeom prst="rect">
            <a:avLst/>
          </a:prstGeom>
          <a:noFill/>
          <a:ln w="9525">
            <a:noFill/>
            <a:miter lim="800000"/>
            <a:headEnd/>
            <a:tailEnd/>
          </a:ln>
          <a:effectLst/>
        </p:spPr>
        <p:txBody>
          <a:bodyPr wrap="none">
            <a:spAutoFit/>
          </a:bodyPr>
          <a:lstStyle/>
          <a:p>
            <a:r>
              <a:rPr lang="en-US" sz="1600" b="1" dirty="0" smtClean="0">
                <a:solidFill>
                  <a:schemeClr val="bg1"/>
                </a:solidFill>
              </a:rPr>
              <a:t>06</a:t>
            </a:r>
            <a:endParaRPr lang="en-US" dirty="0"/>
          </a:p>
        </p:txBody>
      </p:sp>
      <p:sp>
        <p:nvSpPr>
          <p:cNvPr id="12343" name="Rectangle 55"/>
          <p:cNvSpPr>
            <a:spLocks noChangeArrowheads="1"/>
          </p:cNvSpPr>
          <p:nvPr/>
        </p:nvSpPr>
        <p:spPr bwMode="auto">
          <a:xfrm>
            <a:off x="0" y="0"/>
            <a:ext cx="8208404" cy="841375"/>
          </a:xfrm>
          <a:prstGeom prst="rect">
            <a:avLst/>
          </a:prstGeom>
          <a:solidFill>
            <a:schemeClr val="accent2">
              <a:lumMod val="50000"/>
              <a:alpha val="41000"/>
            </a:schemeClr>
          </a:solidFill>
          <a:ln w="9525">
            <a:noFill/>
            <a:miter lim="800000"/>
            <a:headEnd/>
            <a:tailEnd/>
          </a:ln>
          <a:effectLst/>
        </p:spPr>
        <p:txBody>
          <a:bodyPr wrap="none" anchor="ctr"/>
          <a:lstStyle/>
          <a:p>
            <a:endParaRPr lang="fr-CA"/>
          </a:p>
        </p:txBody>
      </p:sp>
      <p:sp>
        <p:nvSpPr>
          <p:cNvPr id="12344" name="Rectangle 56"/>
          <p:cNvSpPr>
            <a:spLocks noChangeArrowheads="1"/>
          </p:cNvSpPr>
          <p:nvPr/>
        </p:nvSpPr>
        <p:spPr bwMode="auto">
          <a:xfrm>
            <a:off x="304800" y="185738"/>
            <a:ext cx="8011616" cy="584775"/>
          </a:xfrm>
          <a:prstGeom prst="rect">
            <a:avLst/>
          </a:prstGeom>
          <a:noFill/>
          <a:ln w="9525">
            <a:noFill/>
            <a:miter lim="800000"/>
            <a:headEnd/>
            <a:tailEnd/>
          </a:ln>
          <a:effectLst/>
        </p:spPr>
        <p:txBody>
          <a:bodyPr wrap="square">
            <a:spAutoFit/>
          </a:bodyPr>
          <a:lstStyle/>
          <a:p>
            <a:r>
              <a:rPr lang="en-US" sz="3200" b="1" dirty="0" smtClean="0">
                <a:solidFill>
                  <a:schemeClr val="tx2"/>
                </a:solidFill>
              </a:rPr>
              <a:t>Demonstration – Flame Chemistry</a:t>
            </a:r>
            <a:endParaRPr lang="en-US" sz="7200" b="1" dirty="0">
              <a:solidFill>
                <a:schemeClr val="tx2"/>
              </a:solidFill>
            </a:endParaRPr>
          </a:p>
        </p:txBody>
      </p:sp>
      <p:pic>
        <p:nvPicPr>
          <p:cNvPr id="39937" name="Picture 1" descr="http://www.chemistryland.com/CHM130W/10-ModernAtom/Spectra/Spectra4elements.jpg"/>
          <p:cNvPicPr>
            <a:picLocks noChangeAspect="1" noChangeArrowheads="1"/>
          </p:cNvPicPr>
          <p:nvPr/>
        </p:nvPicPr>
        <p:blipFill>
          <a:blip r:embed="rId3" cstate="print"/>
          <a:srcRect/>
          <a:stretch>
            <a:fillRect/>
          </a:stretch>
        </p:blipFill>
        <p:spPr bwMode="auto">
          <a:xfrm>
            <a:off x="4968044" y="3162535"/>
            <a:ext cx="4054848" cy="3039828"/>
          </a:xfrm>
          <a:prstGeom prst="rect">
            <a:avLst/>
          </a:prstGeom>
          <a:noFill/>
        </p:spPr>
      </p:pic>
      <p:pic>
        <p:nvPicPr>
          <p:cNvPr id="10" name="Picture 9" descr="spectrometer.jpg"/>
          <p:cNvPicPr>
            <a:picLocks noChangeAspect="1"/>
          </p:cNvPicPr>
          <p:nvPr/>
        </p:nvPicPr>
        <p:blipFill>
          <a:blip r:embed="rId4" cstate="print"/>
          <a:stretch>
            <a:fillRect/>
          </a:stretch>
        </p:blipFill>
        <p:spPr>
          <a:xfrm rot="16200000">
            <a:off x="2" y="841376"/>
            <a:ext cx="2879811" cy="2879811"/>
          </a:xfrm>
          <a:prstGeom prst="rect">
            <a:avLst/>
          </a:prstGeom>
        </p:spPr>
      </p:pic>
      <p:sp>
        <p:nvSpPr>
          <p:cNvPr id="11" name="Rectangle 41"/>
          <p:cNvSpPr>
            <a:spLocks noChangeArrowheads="1"/>
          </p:cNvSpPr>
          <p:nvPr/>
        </p:nvSpPr>
        <p:spPr bwMode="auto">
          <a:xfrm>
            <a:off x="3130860" y="1160747"/>
            <a:ext cx="6013140" cy="1728193"/>
          </a:xfrm>
          <a:prstGeom prst="rect">
            <a:avLst/>
          </a:prstGeom>
          <a:solidFill>
            <a:srgbClr val="5D7E9D">
              <a:alpha val="41000"/>
            </a:srgbClr>
          </a:solidFill>
          <a:ln w="9525">
            <a:noFill/>
            <a:miter lim="800000"/>
            <a:headEnd/>
            <a:tailEnd/>
          </a:ln>
          <a:effectLst/>
        </p:spPr>
        <p:txBody>
          <a:bodyPr wrap="none" anchor="ctr"/>
          <a:lstStyle/>
          <a:p>
            <a:endParaRPr lang="en-CA" dirty="0" smtClean="0"/>
          </a:p>
          <a:p>
            <a:r>
              <a:rPr lang="en-CA" sz="1600" dirty="0" smtClean="0"/>
              <a:t>In the demonstration portion, each student will be given a</a:t>
            </a:r>
          </a:p>
          <a:p>
            <a:r>
              <a:rPr lang="en-CA" sz="1600" dirty="0"/>
              <a:t>l</a:t>
            </a:r>
            <a:r>
              <a:rPr lang="en-CA" sz="1600" dirty="0" smtClean="0"/>
              <a:t>ight Spectrometer (left).  These units are used to view emission</a:t>
            </a:r>
            <a:endParaRPr lang="en-CA" sz="1600" dirty="0"/>
          </a:p>
          <a:p>
            <a:r>
              <a:rPr lang="en-CA" sz="1600" dirty="0"/>
              <a:t>s</a:t>
            </a:r>
            <a:r>
              <a:rPr lang="en-CA" sz="1600" dirty="0" smtClean="0"/>
              <a:t>pectra of light.  Each element has its own unique ‘signature’ </a:t>
            </a:r>
          </a:p>
          <a:p>
            <a:r>
              <a:rPr lang="en-CA" sz="1600" dirty="0" smtClean="0"/>
              <a:t>similar to human finger prints; each element emits specific bands</a:t>
            </a:r>
          </a:p>
          <a:p>
            <a:r>
              <a:rPr lang="en-CA" sz="1600" dirty="0" smtClean="0"/>
              <a:t>of light  (see </a:t>
            </a:r>
            <a:r>
              <a:rPr lang="en-CA" sz="1600" u="sng" dirty="0" smtClean="0"/>
              <a:t>example</a:t>
            </a:r>
            <a:r>
              <a:rPr lang="en-CA" sz="1600" dirty="0" smtClean="0"/>
              <a:t> emission figure below) – ref: </a:t>
            </a:r>
            <a:r>
              <a:rPr lang="en-CA" sz="800" dirty="0" smtClean="0"/>
              <a:t>7</a:t>
            </a:r>
          </a:p>
          <a:p>
            <a:endParaRPr lang="en-CA" sz="1600" dirty="0"/>
          </a:p>
          <a:p>
            <a:endParaRPr lang="fr-CA" dirty="0"/>
          </a:p>
        </p:txBody>
      </p:sp>
      <p:sp>
        <p:nvSpPr>
          <p:cNvPr id="12" name="Rectangle 41"/>
          <p:cNvSpPr>
            <a:spLocks noChangeArrowheads="1"/>
          </p:cNvSpPr>
          <p:nvPr/>
        </p:nvSpPr>
        <p:spPr bwMode="auto">
          <a:xfrm>
            <a:off x="1" y="3721188"/>
            <a:ext cx="4876799" cy="2939961"/>
          </a:xfrm>
          <a:prstGeom prst="rect">
            <a:avLst/>
          </a:prstGeom>
          <a:solidFill>
            <a:srgbClr val="5D7E9D">
              <a:alpha val="41000"/>
            </a:srgbClr>
          </a:solidFill>
          <a:ln w="9525">
            <a:noFill/>
            <a:miter lim="800000"/>
            <a:headEnd/>
            <a:tailEnd/>
          </a:ln>
          <a:effectLst/>
        </p:spPr>
        <p:txBody>
          <a:bodyPr wrap="none" anchor="ctr"/>
          <a:lstStyle/>
          <a:p>
            <a:endParaRPr lang="en-CA" dirty="0" smtClean="0"/>
          </a:p>
          <a:p>
            <a:r>
              <a:rPr lang="en-CA" sz="1600" dirty="0" smtClean="0"/>
              <a:t>In the lab demonstration, we will need a Bunsen</a:t>
            </a:r>
          </a:p>
          <a:p>
            <a:r>
              <a:rPr lang="en-CA" sz="1600" dirty="0" smtClean="0"/>
              <a:t>Burner and prepared solutions of metal salts</a:t>
            </a:r>
          </a:p>
          <a:p>
            <a:r>
              <a:rPr lang="en-CA" sz="1600" dirty="0" smtClean="0"/>
              <a:t>(ex: CuCl</a:t>
            </a:r>
            <a:r>
              <a:rPr lang="en-CA" sz="800" dirty="0" smtClean="0"/>
              <a:t>2</a:t>
            </a:r>
            <a:r>
              <a:rPr lang="en-CA" sz="1600" dirty="0" smtClean="0"/>
              <a:t>).  We take a small amount of the solution</a:t>
            </a:r>
          </a:p>
          <a:p>
            <a:r>
              <a:rPr lang="en-CA" sz="1600" dirty="0" smtClean="0"/>
              <a:t>onto the tip of an insulated spatula.  We then insert</a:t>
            </a:r>
          </a:p>
          <a:p>
            <a:r>
              <a:rPr lang="en-CA" sz="1600" dirty="0" smtClean="0"/>
              <a:t>the tip of the spatula into the flame.  Using the</a:t>
            </a:r>
          </a:p>
          <a:p>
            <a:r>
              <a:rPr lang="en-CA" sz="1600" dirty="0" smtClean="0"/>
              <a:t>spectrometer, students will see the corresponding</a:t>
            </a:r>
          </a:p>
          <a:p>
            <a:r>
              <a:rPr lang="en-CA" sz="1600" dirty="0" smtClean="0"/>
              <a:t>light spectrum.  </a:t>
            </a:r>
          </a:p>
          <a:p>
            <a:endParaRPr lang="en-CA" sz="1600" dirty="0" smtClean="0"/>
          </a:p>
          <a:p>
            <a:r>
              <a:rPr lang="en-CA" sz="1600" dirty="0" smtClean="0"/>
              <a:t>We can further the demonstration by asking students</a:t>
            </a:r>
          </a:p>
          <a:p>
            <a:r>
              <a:rPr lang="en-CA" sz="1600" dirty="0" smtClean="0"/>
              <a:t>to identify an unknown sample based on an element</a:t>
            </a:r>
          </a:p>
          <a:p>
            <a:r>
              <a:rPr lang="en-CA" sz="1600" dirty="0"/>
              <a:t>e</a:t>
            </a:r>
            <a:r>
              <a:rPr lang="en-CA" sz="1600" dirty="0" smtClean="0"/>
              <a:t>missions table.</a:t>
            </a:r>
          </a:p>
          <a:p>
            <a:endParaRPr lang="fr-C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41" name="Rectangle 53"/>
          <p:cNvSpPr>
            <a:spLocks noChangeArrowheads="1"/>
          </p:cNvSpPr>
          <p:nvPr/>
        </p:nvSpPr>
        <p:spPr bwMode="auto">
          <a:xfrm>
            <a:off x="6005513" y="6194425"/>
            <a:ext cx="3062287" cy="466725"/>
          </a:xfrm>
          <a:prstGeom prst="rect">
            <a:avLst/>
          </a:prstGeom>
          <a:solidFill>
            <a:schemeClr val="accent1">
              <a:alpha val="41000"/>
            </a:schemeClr>
          </a:solidFill>
          <a:ln w="9525">
            <a:noFill/>
            <a:miter lim="800000"/>
            <a:headEnd/>
            <a:tailEnd/>
          </a:ln>
          <a:effectLst/>
        </p:spPr>
        <p:txBody>
          <a:bodyPr wrap="none" anchor="ctr"/>
          <a:lstStyle/>
          <a:p>
            <a:endParaRPr lang="fr-CA"/>
          </a:p>
        </p:txBody>
      </p:sp>
      <p:sp>
        <p:nvSpPr>
          <p:cNvPr id="12336" name="Rectangle 48"/>
          <p:cNvSpPr>
            <a:spLocks noChangeArrowheads="1"/>
          </p:cNvSpPr>
          <p:nvPr/>
        </p:nvSpPr>
        <p:spPr bwMode="auto">
          <a:xfrm>
            <a:off x="533400" y="6202363"/>
            <a:ext cx="4854575" cy="579437"/>
          </a:xfrm>
          <a:prstGeom prst="rect">
            <a:avLst/>
          </a:prstGeom>
          <a:noFill/>
          <a:ln w="9525">
            <a:noFill/>
            <a:miter lim="800000"/>
            <a:headEnd/>
            <a:tailEnd/>
          </a:ln>
          <a:effectLst/>
        </p:spPr>
        <p:txBody>
          <a:bodyPr>
            <a:spAutoFit/>
          </a:bodyPr>
          <a:lstStyle/>
          <a:p>
            <a:r>
              <a:rPr lang="en-US" sz="3200" b="1">
                <a:solidFill>
                  <a:srgbClr val="F2FDF7"/>
                </a:solidFill>
              </a:rPr>
              <a:t>DEFAULT STYLES</a:t>
            </a:r>
            <a:endParaRPr lang="en-US" sz="7200" b="1"/>
          </a:p>
        </p:txBody>
      </p:sp>
      <p:sp>
        <p:nvSpPr>
          <p:cNvPr id="12338" name="Text Box 50"/>
          <p:cNvSpPr txBox="1">
            <a:spLocks noChangeArrowheads="1"/>
          </p:cNvSpPr>
          <p:nvPr/>
        </p:nvSpPr>
        <p:spPr bwMode="auto">
          <a:xfrm>
            <a:off x="8610600" y="6259513"/>
            <a:ext cx="412292" cy="338554"/>
          </a:xfrm>
          <a:prstGeom prst="rect">
            <a:avLst/>
          </a:prstGeom>
          <a:noFill/>
          <a:ln w="9525">
            <a:noFill/>
            <a:miter lim="800000"/>
            <a:headEnd/>
            <a:tailEnd/>
          </a:ln>
          <a:effectLst/>
        </p:spPr>
        <p:txBody>
          <a:bodyPr wrap="none">
            <a:spAutoFit/>
          </a:bodyPr>
          <a:lstStyle/>
          <a:p>
            <a:r>
              <a:rPr lang="en-US" sz="1600" b="1" dirty="0" smtClean="0">
                <a:solidFill>
                  <a:schemeClr val="bg1"/>
                </a:solidFill>
              </a:rPr>
              <a:t>07</a:t>
            </a:r>
            <a:endParaRPr lang="en-US" dirty="0"/>
          </a:p>
        </p:txBody>
      </p:sp>
      <p:sp>
        <p:nvSpPr>
          <p:cNvPr id="12343" name="Rectangle 55"/>
          <p:cNvSpPr>
            <a:spLocks noChangeArrowheads="1"/>
          </p:cNvSpPr>
          <p:nvPr/>
        </p:nvSpPr>
        <p:spPr bwMode="auto">
          <a:xfrm>
            <a:off x="0" y="454025"/>
            <a:ext cx="5522913" cy="841375"/>
          </a:xfrm>
          <a:prstGeom prst="rect">
            <a:avLst/>
          </a:prstGeom>
          <a:solidFill>
            <a:schemeClr val="accent2">
              <a:lumMod val="50000"/>
              <a:alpha val="41000"/>
            </a:schemeClr>
          </a:solidFill>
          <a:ln w="9525">
            <a:noFill/>
            <a:miter lim="800000"/>
            <a:headEnd/>
            <a:tailEnd/>
          </a:ln>
          <a:effectLst/>
        </p:spPr>
        <p:txBody>
          <a:bodyPr wrap="none" anchor="ctr"/>
          <a:lstStyle/>
          <a:p>
            <a:endParaRPr lang="fr-CA"/>
          </a:p>
        </p:txBody>
      </p:sp>
      <p:sp>
        <p:nvSpPr>
          <p:cNvPr id="12344" name="Rectangle 56"/>
          <p:cNvSpPr>
            <a:spLocks noChangeArrowheads="1"/>
          </p:cNvSpPr>
          <p:nvPr/>
        </p:nvSpPr>
        <p:spPr bwMode="auto">
          <a:xfrm>
            <a:off x="304800" y="639763"/>
            <a:ext cx="7471556" cy="584775"/>
          </a:xfrm>
          <a:prstGeom prst="rect">
            <a:avLst/>
          </a:prstGeom>
          <a:noFill/>
          <a:ln w="9525">
            <a:noFill/>
            <a:miter lim="800000"/>
            <a:headEnd/>
            <a:tailEnd/>
          </a:ln>
          <a:effectLst/>
        </p:spPr>
        <p:txBody>
          <a:bodyPr wrap="square">
            <a:spAutoFit/>
          </a:bodyPr>
          <a:lstStyle/>
          <a:p>
            <a:r>
              <a:rPr lang="en-US" sz="3200" b="1" dirty="0" smtClean="0">
                <a:solidFill>
                  <a:schemeClr val="tx2"/>
                </a:solidFill>
              </a:rPr>
              <a:t>Safety Considerations</a:t>
            </a:r>
            <a:endParaRPr lang="en-US" sz="7200" b="1" dirty="0">
              <a:solidFill>
                <a:schemeClr val="tx2"/>
              </a:solidFill>
            </a:endParaRPr>
          </a:p>
        </p:txBody>
      </p:sp>
      <p:sp>
        <p:nvSpPr>
          <p:cNvPr id="8" name="Rectangle 41"/>
          <p:cNvSpPr>
            <a:spLocks noChangeArrowheads="1"/>
          </p:cNvSpPr>
          <p:nvPr/>
        </p:nvSpPr>
        <p:spPr bwMode="auto">
          <a:xfrm>
            <a:off x="179512" y="1772816"/>
            <a:ext cx="6823484" cy="3060340"/>
          </a:xfrm>
          <a:prstGeom prst="rect">
            <a:avLst/>
          </a:prstGeom>
          <a:solidFill>
            <a:srgbClr val="5D7E9D">
              <a:alpha val="41000"/>
            </a:srgbClr>
          </a:solidFill>
          <a:ln w="9525">
            <a:noFill/>
            <a:miter lim="800000"/>
            <a:headEnd/>
            <a:tailEnd/>
          </a:ln>
          <a:effectLst/>
        </p:spPr>
        <p:txBody>
          <a:bodyPr wrap="none" anchor="ctr"/>
          <a:lstStyle/>
          <a:p>
            <a:endParaRPr lang="en-CA" dirty="0" smtClean="0"/>
          </a:p>
          <a:p>
            <a:r>
              <a:rPr lang="en-CA" sz="1600" dirty="0" smtClean="0"/>
              <a:t>Apart from the demonstration mentioned previously, the study of</a:t>
            </a:r>
          </a:p>
          <a:p>
            <a:r>
              <a:rPr lang="en-CA" sz="1600" dirty="0" smtClean="0"/>
              <a:t>quantum models is very theoretical, so there aren’t many safety</a:t>
            </a:r>
          </a:p>
          <a:p>
            <a:r>
              <a:rPr lang="en-CA" sz="1600" dirty="0"/>
              <a:t>r</a:t>
            </a:r>
            <a:r>
              <a:rPr lang="en-CA" sz="1600" dirty="0" smtClean="0"/>
              <a:t>equirements:</a:t>
            </a:r>
          </a:p>
          <a:p>
            <a:endParaRPr lang="en-CA" sz="1600" dirty="0"/>
          </a:p>
          <a:p>
            <a:r>
              <a:rPr lang="en-CA" sz="1600" dirty="0" smtClean="0"/>
              <a:t>For the demonstration, students are expected to wear safety glasses</a:t>
            </a:r>
          </a:p>
          <a:p>
            <a:r>
              <a:rPr lang="en-CA" sz="1600" dirty="0"/>
              <a:t>a</a:t>
            </a:r>
            <a:r>
              <a:rPr lang="en-CA" sz="1600" dirty="0" smtClean="0"/>
              <a:t>nd lab aprons.  The demonstrator must wear goggles, latex gloves</a:t>
            </a:r>
          </a:p>
          <a:p>
            <a:r>
              <a:rPr lang="en-CA" sz="1600" dirty="0" smtClean="0"/>
              <a:t>and an apron (or lab coat).  The demonstrator must ensure he is using</a:t>
            </a:r>
          </a:p>
          <a:p>
            <a:r>
              <a:rPr lang="en-CA" sz="1600" dirty="0"/>
              <a:t>a</a:t>
            </a:r>
            <a:r>
              <a:rPr lang="en-CA" sz="1600" dirty="0" smtClean="0"/>
              <a:t>n insulated instrument to insert into the flame.  Additionally, the spatula</a:t>
            </a:r>
          </a:p>
          <a:p>
            <a:r>
              <a:rPr lang="en-CA" sz="1600" dirty="0" smtClean="0"/>
              <a:t>should not be left in the flame for more than 10 or 15 seconds at a time.</a:t>
            </a:r>
          </a:p>
          <a:p>
            <a:endParaRPr lang="en-CA" sz="1600" dirty="0"/>
          </a:p>
          <a:p>
            <a:endParaRPr lang="en-CA" sz="1600" dirty="0"/>
          </a:p>
          <a:p>
            <a:endParaRPr lang="fr-C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333333"/>
      </a:dk1>
      <a:lt1>
        <a:srgbClr val="FFFFFF"/>
      </a:lt1>
      <a:dk2>
        <a:srgbClr val="FFFFFF"/>
      </a:dk2>
      <a:lt2>
        <a:srgbClr val="333333"/>
      </a:lt2>
      <a:accent1>
        <a:srgbClr val="FF0080"/>
      </a:accent1>
      <a:accent2>
        <a:srgbClr val="66FFFF"/>
      </a:accent2>
      <a:accent3>
        <a:srgbClr val="FFFFFF"/>
      </a:accent3>
      <a:accent4>
        <a:srgbClr val="2A2A2A"/>
      </a:accent4>
      <a:accent5>
        <a:srgbClr val="FFAAC0"/>
      </a:accent5>
      <a:accent6>
        <a:srgbClr val="5CE7E7"/>
      </a:accent6>
      <a:hlink>
        <a:srgbClr val="FF7E3E"/>
      </a:hlink>
      <a:folHlink>
        <a:srgbClr val="FF5C8B"/>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3275</TotalTime>
  <Words>1432</Words>
  <Application>Microsoft Office PowerPoint</Application>
  <PresentationFormat>On-screen Show (4:3)</PresentationFormat>
  <Paragraphs>237</Paragraphs>
  <Slides>14</Slides>
  <Notes>12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References:</vt:lpstr>
    </vt:vector>
  </TitlesOfParts>
  <Company>Presentation Magazine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Nuclear physics science template</dc:title>
  <dc:creator>Presentation Magazine</dc:creator>
  <cp:lastModifiedBy>user</cp:lastModifiedBy>
  <cp:revision>188</cp:revision>
  <dcterms:modified xsi:type="dcterms:W3CDTF">2011-07-14T12:42:46Z</dcterms:modified>
</cp:coreProperties>
</file>